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9" r:id="rId3"/>
    <p:sldId id="419" r:id="rId4"/>
    <p:sldId id="418" r:id="rId5"/>
    <p:sldId id="420" r:id="rId6"/>
    <p:sldId id="407" r:id="rId7"/>
    <p:sldId id="435" r:id="rId8"/>
    <p:sldId id="423" r:id="rId9"/>
    <p:sldId id="359" r:id="rId10"/>
    <p:sldId id="436" r:id="rId11"/>
    <p:sldId id="437" r:id="rId12"/>
    <p:sldId id="438" r:id="rId13"/>
    <p:sldId id="439" r:id="rId14"/>
    <p:sldId id="440" r:id="rId15"/>
    <p:sldId id="441" r:id="rId16"/>
    <p:sldId id="442" r:id="rId17"/>
    <p:sldId id="299" r:id="rId18"/>
    <p:sldId id="443" r:id="rId19"/>
    <p:sldId id="364" r:id="rId20"/>
    <p:sldId id="428" r:id="rId21"/>
    <p:sldId id="332" r:id="rId22"/>
    <p:sldId id="430" r:id="rId23"/>
    <p:sldId id="431" r:id="rId24"/>
    <p:sldId id="432" r:id="rId25"/>
    <p:sldId id="328" r:id="rId26"/>
  </p:sldIdLst>
  <p:sldSz cx="9144000" cy="5143500" type="screen16x9"/>
  <p:notesSz cx="6858000" cy="9144000"/>
  <p:embeddedFontLst>
    <p:embeddedFont>
      <p:font typeface="华文细黑" panose="02010600040101010101" pitchFamily="2" charset="-122"/>
      <p:regular r:id="rId28"/>
    </p:embeddedFont>
    <p:embeddedFont>
      <p:font typeface="微软雅黑" panose="020B0503020204020204" pitchFamily="34" charset="-122"/>
      <p:regular r:id="rId29"/>
      <p:bold r:id="rId30"/>
    </p:embeddedFont>
    <p:embeddedFont>
      <p:font typeface="等线" panose="02010600030101010101" pitchFamily="2" charset="-122"/>
      <p:regular r:id="rId31"/>
      <p:bold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D81"/>
    <a:srgbClr val="183052"/>
    <a:srgbClr val="E9ECFB"/>
    <a:srgbClr val="E1E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14" autoAdjust="0"/>
  </p:normalViewPr>
  <p:slideViewPr>
    <p:cSldViewPr snapToGrid="0">
      <p:cViewPr varScale="1">
        <p:scale>
          <a:sx n="95" d="100"/>
          <a:sy n="95" d="100"/>
        </p:scale>
        <p:origin x="126" y="84"/>
      </p:cViewPr>
      <p:guideLst>
        <p:guide orient="horz" pos="1572"/>
        <p:guide pos="2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A8133-3F33-4670-9F5F-1EDDAE60BB83}" type="datetimeFigureOut">
              <a:rPr lang="zh-CN" altLang="en-US" smtClean="0"/>
              <a:t>2020/12/30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775A4-DBCA-43D6-BDA5-B5DAC751E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各位老师：下午好，我是李冰川，下面由我来做博士复试报告。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10</a:t>
            </a:fld>
            <a:endParaRPr lang="zh-CN" altLang="en-US"/>
          </a:p>
        </p:txBody>
      </p:sp>
    </p:spTree>
    <p:extLst>
      <p:ext uri="{BB962C8B-B14F-4D97-AF65-F5344CB8AC3E}">
        <p14:creationId xmlns:p14="http://schemas.microsoft.com/office/powerpoint/2010/main" val="397616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11</a:t>
            </a:fld>
            <a:endParaRPr lang="zh-CN" altLang="en-US"/>
          </a:p>
        </p:txBody>
      </p:sp>
    </p:spTree>
    <p:extLst>
      <p:ext uri="{BB962C8B-B14F-4D97-AF65-F5344CB8AC3E}">
        <p14:creationId xmlns:p14="http://schemas.microsoft.com/office/powerpoint/2010/main" val="214378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12</a:t>
            </a:fld>
            <a:endParaRPr lang="zh-CN" altLang="en-US"/>
          </a:p>
        </p:txBody>
      </p:sp>
    </p:spTree>
    <p:extLst>
      <p:ext uri="{BB962C8B-B14F-4D97-AF65-F5344CB8AC3E}">
        <p14:creationId xmlns:p14="http://schemas.microsoft.com/office/powerpoint/2010/main" val="2463623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13</a:t>
            </a:fld>
            <a:endParaRPr lang="zh-CN" altLang="en-US"/>
          </a:p>
        </p:txBody>
      </p:sp>
    </p:spTree>
    <p:extLst>
      <p:ext uri="{BB962C8B-B14F-4D97-AF65-F5344CB8AC3E}">
        <p14:creationId xmlns:p14="http://schemas.microsoft.com/office/powerpoint/2010/main" val="427111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14</a:t>
            </a:fld>
            <a:endParaRPr lang="zh-CN" altLang="en-US"/>
          </a:p>
        </p:txBody>
      </p:sp>
    </p:spTree>
    <p:extLst>
      <p:ext uri="{BB962C8B-B14F-4D97-AF65-F5344CB8AC3E}">
        <p14:creationId xmlns:p14="http://schemas.microsoft.com/office/powerpoint/2010/main" val="570125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15</a:t>
            </a:fld>
            <a:endParaRPr lang="zh-CN" altLang="en-US"/>
          </a:p>
        </p:txBody>
      </p:sp>
    </p:spTree>
    <p:extLst>
      <p:ext uri="{BB962C8B-B14F-4D97-AF65-F5344CB8AC3E}">
        <p14:creationId xmlns:p14="http://schemas.microsoft.com/office/powerpoint/2010/main" val="4069543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16</a:t>
            </a:fld>
            <a:endParaRPr lang="zh-CN" altLang="en-US"/>
          </a:p>
        </p:txBody>
      </p:sp>
    </p:spTree>
    <p:extLst>
      <p:ext uri="{BB962C8B-B14F-4D97-AF65-F5344CB8AC3E}">
        <p14:creationId xmlns:p14="http://schemas.microsoft.com/office/powerpoint/2010/main" val="801249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跟实验室同学参加</a:t>
            </a:r>
            <a:r>
              <a:rPr lang="en-US" altLang="zh-CN"/>
              <a:t>2018</a:t>
            </a:r>
            <a:r>
              <a:rPr lang="zh-CN" altLang="en-US"/>
              <a:t>届</a:t>
            </a:r>
            <a:r>
              <a:rPr lang="en-US" altLang="zh-CN"/>
              <a:t>Doom</a:t>
            </a:r>
            <a:r>
              <a:rPr lang="zh-CN" altLang="en-US"/>
              <a:t>视频游戏比赛，研究使用多智能体的强化学习制作智能体参加比赛，设计算法，针对</a:t>
            </a:r>
            <a:r>
              <a:rPr lang="en-US" altLang="zh-CN"/>
              <a:t>AC</a:t>
            </a:r>
            <a:r>
              <a:rPr lang="zh-CN" altLang="en-US"/>
              <a:t>算法作出两个</a:t>
            </a:r>
            <a:r>
              <a:rPr lang="en-US" altLang="zh-CN"/>
              <a:t>track</a:t>
            </a:r>
            <a:r>
              <a:rPr lang="zh-CN" altLang="en-US"/>
              <a:t>改进。</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跟实验室同学参加</a:t>
            </a:r>
            <a:r>
              <a:rPr lang="en-US" altLang="zh-CN"/>
              <a:t>2018</a:t>
            </a:r>
            <a:r>
              <a:rPr lang="zh-CN" altLang="en-US"/>
              <a:t>届</a:t>
            </a:r>
            <a:r>
              <a:rPr lang="en-US" altLang="zh-CN"/>
              <a:t>Doom</a:t>
            </a:r>
            <a:r>
              <a:rPr lang="zh-CN" altLang="en-US"/>
              <a:t>视频游戏比赛，研究使用多智能体的强化学习制作智能体参加比赛，设计算法，针对</a:t>
            </a:r>
            <a:r>
              <a:rPr lang="en-US" altLang="zh-CN"/>
              <a:t>AC</a:t>
            </a:r>
            <a:r>
              <a:rPr lang="zh-CN" altLang="en-US"/>
              <a:t>算法作出两个</a:t>
            </a:r>
            <a:r>
              <a:rPr lang="en-US" altLang="zh-CN"/>
              <a:t>track</a:t>
            </a:r>
            <a:r>
              <a:rPr lang="zh-CN" altLang="en-US"/>
              <a:t>改进。</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18</a:t>
            </a:fld>
            <a:endParaRPr lang="zh-CN" altLang="en-US"/>
          </a:p>
        </p:txBody>
      </p:sp>
    </p:spTree>
    <p:extLst>
      <p:ext uri="{BB962C8B-B14F-4D97-AF65-F5344CB8AC3E}">
        <p14:creationId xmlns:p14="http://schemas.microsoft.com/office/powerpoint/2010/main" val="736163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为了减少值函数拟合的震荡和加快</a:t>
            </a:r>
            <a:r>
              <a:rPr lang="en-US" altLang="zh-CN">
                <a:sym typeface="+mn-ea"/>
              </a:rPr>
              <a:t>AC</a:t>
            </a:r>
            <a:r>
              <a:rPr lang="zh-CN" altLang="en-US">
                <a:sym typeface="+mn-ea"/>
              </a:rPr>
              <a:t>的收敛：</a:t>
            </a:r>
            <a:r>
              <a:rPr lang="zh-CN" altLang="en-US"/>
              <a:t>第一是加入基线函数用于对每个游戏局面的收益做归一化，第二、引入自驱动机制将当前的博弈局面与数据库中的游戏局面做比较，根据差异赋予权重计算当前博弈局面的收益。最后在</a:t>
            </a:r>
            <a:r>
              <a:rPr lang="en-US" altLang="zh-CN"/>
              <a:t>2018</a:t>
            </a:r>
            <a:r>
              <a:rPr lang="zh-CN" altLang="en-US"/>
              <a:t>届的</a:t>
            </a:r>
            <a:r>
              <a:rPr lang="en-US" altLang="zh-CN"/>
              <a:t>Doom</a:t>
            </a:r>
            <a:r>
              <a:rPr lang="zh-CN" altLang="en-US"/>
              <a:t>比赛上获得第</a:t>
            </a:r>
            <a:r>
              <a:rPr lang="en-US" altLang="zh-CN"/>
              <a:t>8</a:t>
            </a:r>
            <a:r>
              <a:rPr lang="zh-CN" altLang="en-US"/>
              <a:t>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我的报告主要分为三个部分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最后一个部分是研究动态和我的研究计划。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我感兴趣的研究方向是群体智能与多智能体博弈，研究利用博弈理论，强化学习等来研究如何使得多智能体在特定场景下学会合作、 竞争产生群体决策或者对抗性策略。</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该课题从两个方面进行研究。</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首先是基于博弈理论的机器博弈，该方法主要是计算出博弈系统的纳什均衡或近似纳什均衡的解。</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目前求解复杂大型博弈系统近似纳什均衡的解的算法是虚拟遗憾最小化算法（</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2007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年提出后面经过改进有蒙特卡洛的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的剪枝。</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目前的热点是（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deepstack</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算法与神经网络相结合，利用神经网络来拟合博弈局面的虚拟遗憾值函数。</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）博弈树分解，</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算法与启发式搜索：</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年的用于二人德州扑克的冷扑大师，和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2019</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年六人德州扑克的</a:t>
            </a:r>
            <a:r>
              <a:rPr lang="en-US" altLang="zh-CN">
                <a:sym typeface="+mn-ea"/>
              </a:rPr>
              <a:t>Pluribus</a:t>
            </a:r>
            <a:r>
              <a:rPr lang="zh-CN" altLang="en-US">
                <a:sym typeface="+mn-ea"/>
              </a:rPr>
              <a:t>在顶尖高手的博弈中不落下风。</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第二个方法是基于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多智能体强化学习。强化学习：</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zh-CN" altLang="en-US"/>
              <a:t>值函数的强化学习主要是</a:t>
            </a:r>
            <a:r>
              <a:rPr lang="en-US" altLang="zh-CN"/>
              <a:t>Q-learning</a:t>
            </a:r>
            <a:r>
              <a:rPr lang="zh-CN" altLang="en-US"/>
              <a:t>与深度学习的集合。</a:t>
            </a:r>
            <a:r>
              <a:rPr lang="en-US" altLang="zh-CN"/>
              <a:t>DQN</a:t>
            </a:r>
            <a:r>
              <a:rPr lang="zh-CN" altLang="en-US"/>
              <a:t>到</a:t>
            </a:r>
            <a:r>
              <a:rPr lang="en-US" altLang="zh-CN"/>
              <a:t>Double DQN</a:t>
            </a:r>
            <a:r>
              <a:rPr lang="zh-CN" altLang="en-US"/>
              <a:t>，再到</a:t>
            </a:r>
            <a:r>
              <a:rPr lang="en-US" altLang="zh-CN"/>
              <a:t>NAF</a:t>
            </a:r>
            <a:r>
              <a:rPr lang="zh-CN" altLang="en-US"/>
              <a:t>将</a:t>
            </a:r>
            <a:r>
              <a:rPr lang="en-US" altLang="zh-CN"/>
              <a:t>DQN</a:t>
            </a:r>
            <a:r>
              <a:rPr lang="zh-CN" altLang="en-US"/>
              <a:t>改进用于连续性策略的情况；</a:t>
            </a:r>
          </a:p>
          <a:p>
            <a:r>
              <a:rPr lang="zh-CN" altLang="en-US"/>
              <a:t>基于策略主要是策略梯度算法</a:t>
            </a:r>
            <a:r>
              <a:rPr lang="en-US" altLang="zh-CN"/>
              <a:t>PG</a:t>
            </a:r>
            <a:r>
              <a:rPr lang="zh-CN" altLang="en-US"/>
              <a:t>的改进，</a:t>
            </a:r>
            <a:r>
              <a:rPr lang="en-US" altLang="zh-CN"/>
              <a:t>AC</a:t>
            </a:r>
            <a:r>
              <a:rPr lang="zh-CN" altLang="en-US"/>
              <a:t>，</a:t>
            </a:r>
            <a:r>
              <a:rPr lang="en-US" altLang="zh-CN"/>
              <a:t>A3C</a:t>
            </a:r>
            <a:r>
              <a:rPr lang="zh-CN" altLang="en-US"/>
              <a:t>则是将将基于值函数与基于策略两种方法的结合。</a:t>
            </a:r>
          </a:p>
          <a:p>
            <a:r>
              <a:rPr lang="zh-CN" altLang="en-US"/>
              <a:t>目前研究热点是将博弈理论与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多智能体强化学习结合比如</a:t>
            </a:r>
            <a:r>
              <a:rPr lang="zh-CN" altLang="en-US">
                <a:sym typeface="+mn-ea"/>
              </a:rPr>
              <a:t>平均场博弈，进化博弈理论与</a:t>
            </a:r>
            <a:r>
              <a:rPr lang="en-US" altLang="zh-CN">
                <a:sym typeface="+mn-ea"/>
              </a:rPr>
              <a:t>DRL</a:t>
            </a:r>
            <a:r>
              <a:rPr lang="zh-CN" altLang="en-US">
                <a:sym typeface="+mn-ea"/>
              </a:rPr>
              <a:t>的结合，蚁群算法与</a:t>
            </a:r>
            <a:r>
              <a:rPr lang="en-US" altLang="zh-CN">
                <a:sym typeface="+mn-ea"/>
              </a:rPr>
              <a:t>DRL</a:t>
            </a:r>
            <a:r>
              <a:rPr lang="zh-CN" altLang="en-US">
                <a:sym typeface="+mn-ea"/>
              </a:rPr>
              <a:t>结合优化大规模多智能体交互以及协调机制。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最后介绍我的研究计划：博一主要是研究基于博弈理论的多智能体系统，博二，博三主要是研究多智能体强化学习，以及与博奕理论的相结合，希望能在</a:t>
            </a:r>
            <a:r>
              <a:rPr lang="en-US" altLang="zh-CN"/>
              <a:t>4</a:t>
            </a:r>
            <a:r>
              <a:rPr lang="zh-CN" altLang="en-US"/>
              <a:t>年的博士阶段发出</a:t>
            </a:r>
            <a:r>
              <a:rPr lang="en-US" altLang="zh-CN"/>
              <a:t>1-2 CCF A</a:t>
            </a:r>
            <a:r>
              <a:rPr lang="zh-CN" altLang="en-US"/>
              <a:t>类，</a:t>
            </a:r>
            <a:r>
              <a:rPr lang="en-US" altLang="zh-CN"/>
              <a:t>1-2 B</a:t>
            </a:r>
            <a:r>
              <a:rPr lang="zh-CN" altLang="en-US"/>
              <a:t>类以及</a:t>
            </a:r>
            <a:r>
              <a:rPr lang="en-US" altLang="zh-CN"/>
              <a:t>2</a:t>
            </a:r>
            <a:r>
              <a:rPr lang="zh-CN" altLang="en-US"/>
              <a:t>篇以上的</a:t>
            </a:r>
            <a:r>
              <a:rPr lang="en-US" altLang="zh-CN"/>
              <a:t>SCI</a:t>
            </a:r>
            <a:r>
              <a:rPr lang="zh-CN" altLang="en-US"/>
              <a:t>论文，并出色完成毕业答辩顺利毕业。</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我的汇报完毕，谢谢老师。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第一个是我的个人简介与科研背景</a:t>
            </a:r>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首先简要介绍我的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学习与工作经历。</a:t>
            </a:r>
            <a:r>
              <a:rPr lang="zh-CN" altLang="en-US" dirty="0"/>
              <a:t>我本科毕业于中国地质大学（武汉），</a:t>
            </a:r>
            <a:r>
              <a:rPr lang="en-US" altLang="zh-CN" dirty="0"/>
              <a:t>2009</a:t>
            </a:r>
            <a:r>
              <a:rPr lang="zh-CN" altLang="en-US" dirty="0"/>
              <a:t>年毕业之后先后在</a:t>
            </a:r>
            <a:r>
              <a:rPr lang="zh-CN" altLang="en-US" sz="900" b="1" dirty="0">
                <a:solidFill>
                  <a:schemeClr val="tx1"/>
                </a:solidFill>
                <a:latin typeface="微软雅黑" panose="020B0503020204020204" pitchFamily="34" charset="-122"/>
                <a:ea typeface="微软雅黑" panose="020B0503020204020204" pitchFamily="34" charset="-122"/>
                <a:sym typeface="+mn-ea"/>
              </a:rPr>
              <a:t>京北方信息技术股份有限公司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zh-CN" altLang="en-US" b="1" dirty="0">
                <a:latin typeface="微软雅黑" panose="020B0503020204020204" pitchFamily="34" charset="-122"/>
                <a:ea typeface="微软雅黑" panose="020B0503020204020204" pitchFamily="34" charset="-122"/>
                <a:sym typeface="+mn-ea"/>
              </a:rPr>
              <a:t>工作</a:t>
            </a:r>
            <a:r>
              <a:rPr lang="en-US" altLang="zh-CN"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年考研调剂录取到中国科学技术大学软件学院，并在</a:t>
            </a:r>
            <a:r>
              <a:rPr lang="en-US" altLang="zh-CN" dirty="0"/>
              <a:t>2019</a:t>
            </a:r>
            <a:r>
              <a:rPr lang="zh-CN" altLang="en-US" dirty="0"/>
              <a:t>年</a:t>
            </a:r>
            <a:r>
              <a:rPr lang="en-US" altLang="zh-CN" dirty="0"/>
              <a:t>3</a:t>
            </a:r>
            <a:r>
              <a:rPr lang="zh-CN" altLang="en-US" dirty="0"/>
              <a:t>月顺利毕业。</a:t>
            </a:r>
          </a:p>
          <a:p>
            <a:r>
              <a:rPr lang="zh-CN" altLang="en-US" dirty="0"/>
              <a:t>毕业之后在</a:t>
            </a:r>
            <a:r>
              <a:rPr lang="zh-CN" altLang="en-US" sz="900" b="1" dirty="0">
                <a:latin typeface="微软雅黑" panose="020B0503020204020204" pitchFamily="34" charset="-122"/>
                <a:ea typeface="微软雅黑" panose="020B0503020204020204" pitchFamily="34" charset="-122"/>
                <a:sym typeface="+mn-ea"/>
              </a:rPr>
              <a:t>北京的卢深视科技有限公司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latin typeface="微软雅黑" panose="020B0503020204020204" pitchFamily="34" charset="-122"/>
                <a:ea typeface="微软雅黑" panose="020B0503020204020204" pitchFamily="34" charset="-122"/>
                <a:sym typeface="+mn-ea"/>
              </a:rPr>
              <a:t>深圳趣途科技有限责任公司</a:t>
            </a:r>
            <a:r>
              <a:rPr lang="zh-CN" altLang="en-US" b="1" dirty="0">
                <a:latin typeface="微软雅黑" panose="020B0503020204020204" pitchFamily="34" charset="-122"/>
                <a:ea typeface="微软雅黑" panose="020B0503020204020204" pitchFamily="34" charset="-122"/>
                <a:sym typeface="+mn-ea"/>
              </a:rPr>
              <a:t>工作至今。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我的硕士研究方向是点云</a:t>
            </a:r>
            <a:r>
              <a:rPr lang="en-US" altLang="zh-CN" dirty="0"/>
              <a:t>/</a:t>
            </a:r>
            <a:r>
              <a:rPr lang="zh-CN" altLang="en-US" dirty="0"/>
              <a:t>网格处理，主要以人脸为研究载体，研究如何使用图形学的方法开发出一套虚拟整形软件。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下面我从五个方面介绍我的科研综合能力：</a:t>
            </a:r>
          </a:p>
          <a:p>
            <a:r>
              <a:rPr lang="zh-CN" altLang="en-US">
                <a:solidFill>
                  <a:schemeClr val="accent1"/>
                </a:solidFill>
                <a:sym typeface="+mn-ea"/>
              </a:rPr>
              <a:t>第一、硕士入学考试：数学一：</a:t>
            </a:r>
            <a:r>
              <a:rPr lang="en-US" altLang="zh-CN">
                <a:solidFill>
                  <a:schemeClr val="accent1"/>
                </a:solidFill>
                <a:sym typeface="+mn-ea"/>
              </a:rPr>
              <a:t>127</a:t>
            </a:r>
            <a:r>
              <a:rPr lang="zh-CN" altLang="en-US">
                <a:solidFill>
                  <a:schemeClr val="accent1"/>
                </a:solidFill>
                <a:sym typeface="+mn-ea"/>
              </a:rPr>
              <a:t>，学院第一名，计算机基础综合：</a:t>
            </a:r>
            <a:r>
              <a:rPr lang="en-US" altLang="zh-CN">
                <a:solidFill>
                  <a:schemeClr val="accent1"/>
                </a:solidFill>
                <a:sym typeface="+mn-ea"/>
              </a:rPr>
              <a:t>117</a:t>
            </a:r>
            <a:r>
              <a:rPr lang="zh-CN" altLang="en-US">
                <a:solidFill>
                  <a:schemeClr val="accent1"/>
                </a:solidFill>
                <a:sym typeface="+mn-ea"/>
              </a:rPr>
              <a:t>， 总分学院第二名，逻辑思维能力强，计算机基础知识掌握扎实；</a:t>
            </a:r>
          </a:p>
          <a:p>
            <a:pPr algn="l">
              <a:lnSpc>
                <a:spcPct val="120000"/>
              </a:lnSpc>
            </a:pP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第二部分是我的硕士科研经历与取得的成绩</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84355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文本占位符 6"/>
          <p:cNvSpPr>
            <a:spLocks noGrp="1"/>
          </p:cNvSpPr>
          <p:nvPr>
            <p:ph type="body" sz="quarter" idx="10" hasCustomPrompt="1"/>
          </p:nvPr>
        </p:nvSpPr>
        <p:spPr>
          <a:xfrm>
            <a:off x="344958" y="209203"/>
            <a:ext cx="648072" cy="756047"/>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261187"/>
            <a:ext cx="3439800" cy="372618"/>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305529"/>
            <a:ext cx="230598" cy="363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B42095A-155F-4828-88E3-4DF16DB3926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ThinkjPad\Desktop\&#25991;&#20214;&#19979;&#36733;\fenxi03.mp4" TargetMode="External"/><Relationship Id="rId1" Type="http://schemas.openxmlformats.org/officeDocument/2006/relationships/tags" Target="../tags/tag14.xml"/><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7.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39.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video" Target="../media/media2.mp4"/><Relationship Id="rId7" Type="http://schemas.openxmlformats.org/officeDocument/2006/relationships/image" Target="../media/image7.jpg"/><Relationship Id="rId2" Type="http://schemas.microsoft.com/office/2007/relationships/media" Target="../media/media2.mp4"/><Relationship Id="rId1" Type="http://schemas.openxmlformats.org/officeDocument/2006/relationships/tags" Target="../tags/tag6.xml"/><Relationship Id="rId6" Type="http://schemas.openxmlformats.org/officeDocument/2006/relationships/image" Target="../media/image2.jpeg"/><Relationship Id="rId5" Type="http://schemas.openxmlformats.org/officeDocument/2006/relationships/notesSlide" Target="../notesSlides/notesSlide6.xml"/><Relationship Id="rId4" Type="http://schemas.openxmlformats.org/officeDocument/2006/relationships/slideLayout" Target="../slideLayouts/slideLayout7.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812" y="0"/>
            <a:ext cx="607218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p:nvSpPr>
        <p:spPr>
          <a:xfrm>
            <a:off x="0" y="0"/>
            <a:ext cx="3071813" cy="5143500"/>
          </a:xfrm>
          <a:prstGeom prst="rect">
            <a:avLst/>
          </a:prstGeom>
          <a:solidFill>
            <a:srgbClr val="E1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2185989" y="1722262"/>
            <a:ext cx="1771650" cy="17716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512040" y="1960647"/>
            <a:ext cx="1090970" cy="1222208"/>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ME</a:t>
            </a:r>
            <a:endParaRPr lang="zh-CN" altLang="en-US" sz="3600" dirty="0"/>
          </a:p>
        </p:txBody>
      </p:sp>
      <p:sp>
        <p:nvSpPr>
          <p:cNvPr id="13" name="任意多边形 12"/>
          <p:cNvSpPr/>
          <p:nvPr/>
        </p:nvSpPr>
        <p:spPr>
          <a:xfrm>
            <a:off x="8872537" y="1307925"/>
            <a:ext cx="271463" cy="2600325"/>
          </a:xfrm>
          <a:custGeom>
            <a:avLst/>
            <a:gdLst>
              <a:gd name="connsiteX0" fmla="*/ 80960 w 361950"/>
              <a:gd name="connsiteY0" fmla="*/ 0 h 3467100"/>
              <a:gd name="connsiteX1" fmla="*/ 361950 w 361950"/>
              <a:gd name="connsiteY1" fmla="*/ 0 h 3467100"/>
              <a:gd name="connsiteX2" fmla="*/ 361950 w 361950"/>
              <a:gd name="connsiteY2" fmla="*/ 3467100 h 3467100"/>
              <a:gd name="connsiteX3" fmla="*/ 80960 w 361950"/>
              <a:gd name="connsiteY3" fmla="*/ 3467100 h 3467100"/>
              <a:gd name="connsiteX4" fmla="*/ 0 w 361950"/>
              <a:gd name="connsiteY4" fmla="*/ 3386140 h 3467100"/>
              <a:gd name="connsiteX5" fmla="*/ 0 w 361950"/>
              <a:gd name="connsiteY5" fmla="*/ 80960 h 3467100"/>
              <a:gd name="connsiteX6" fmla="*/ 80960 w 361950"/>
              <a:gd name="connsiteY6"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3467100">
                <a:moveTo>
                  <a:pt x="80960" y="0"/>
                </a:moveTo>
                <a:lnTo>
                  <a:pt x="361950" y="0"/>
                </a:lnTo>
                <a:lnTo>
                  <a:pt x="361950" y="3467100"/>
                </a:lnTo>
                <a:lnTo>
                  <a:pt x="80960" y="3467100"/>
                </a:lnTo>
                <a:cubicBezTo>
                  <a:pt x="36247" y="3467100"/>
                  <a:pt x="0" y="3430853"/>
                  <a:pt x="0" y="3386140"/>
                </a:cubicBezTo>
                <a:lnTo>
                  <a:pt x="0" y="80960"/>
                </a:lnTo>
                <a:cubicBezTo>
                  <a:pt x="0" y="36247"/>
                  <a:pt x="36247" y="0"/>
                  <a:pt x="8096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TextBox 7"/>
          <p:cNvSpPr txBox="1"/>
          <p:nvPr/>
        </p:nvSpPr>
        <p:spPr>
          <a:xfrm>
            <a:off x="4289425" y="1369060"/>
            <a:ext cx="4251325" cy="59182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zh-CN" altLang="en-US" sz="3600">
                <a:solidFill>
                  <a:schemeClr val="accent1"/>
                </a:solidFill>
                <a:latin typeface="微软雅黑" panose="020B0503020204020204" pitchFamily="34" charset="-122"/>
                <a:ea typeface="微软雅黑" panose="020B0503020204020204" pitchFamily="34" charset="-122"/>
                <a:sym typeface="+mn-ea"/>
              </a:rPr>
              <a:t>博士入学复试报告</a:t>
            </a:r>
            <a:endParaRPr lang="en-US" altLang="zh-CN" sz="3600" spc="225"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997" y="4533900"/>
            <a:ext cx="609600" cy="609600"/>
          </a:xfrm>
          <a:prstGeom prst="rect">
            <a:avLst/>
          </a:prstGeom>
        </p:spPr>
      </p:pic>
      <p:sp>
        <p:nvSpPr>
          <p:cNvPr id="4" name="文本框 3"/>
          <p:cNvSpPr txBox="1"/>
          <p:nvPr/>
        </p:nvSpPr>
        <p:spPr>
          <a:xfrm>
            <a:off x="6386830" y="3493770"/>
            <a:ext cx="1800493" cy="369332"/>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汇报人：</a:t>
            </a:r>
            <a:r>
              <a:rPr lang="en-US" altLang="zh-CN" b="1" dirty="0">
                <a:solidFill>
                  <a:schemeClr val="accent1"/>
                </a:solidFill>
                <a:latin typeface="微软雅黑" panose="020B0503020204020204" pitchFamily="34" charset="-122"/>
                <a:ea typeface="微软雅黑" panose="020B0503020204020204" pitchFamily="34" charset="-122"/>
                <a:sym typeface="+mn-ea"/>
              </a:rPr>
              <a:t>李</a:t>
            </a:r>
            <a:r>
              <a:rPr lang="zh-CN" altLang="en-US" b="1" dirty="0">
                <a:solidFill>
                  <a:schemeClr val="accent1"/>
                </a:solidFill>
                <a:latin typeface="微软雅黑" panose="020B0503020204020204" pitchFamily="34" charset="-122"/>
                <a:ea typeface="微软雅黑" panose="020B0503020204020204" pitchFamily="34" charset="-122"/>
                <a:sym typeface="+mn-ea"/>
              </a:rPr>
              <a:t>冰川</a:t>
            </a:r>
            <a:endParaRPr lang="en-US" altLang="zh-CN" b="1" dirty="0">
              <a:solidFill>
                <a:schemeClr val="accent1"/>
              </a:solidFill>
              <a:latin typeface="微软雅黑" panose="020B0503020204020204" pitchFamily="34" charset="-122"/>
              <a:ea typeface="微软雅黑" panose="020B0503020204020204" pitchFamily="34" charset="-122"/>
              <a:sym typeface="+mn-ea"/>
            </a:endParaRPr>
          </a:p>
        </p:txBody>
      </p:sp>
      <p:sp>
        <p:nvSpPr>
          <p:cNvPr id="6" name="TextBox 29"/>
          <p:cNvSpPr txBox="1"/>
          <p:nvPr/>
        </p:nvSpPr>
        <p:spPr>
          <a:xfrm>
            <a:off x="7702233" y="3364548"/>
            <a:ext cx="471805" cy="397510"/>
          </a:xfrm>
          <a:prstGeom prst="rect">
            <a:avLst/>
          </a:prstGeom>
          <a:noFill/>
        </p:spPr>
        <p:txBody>
          <a:bodyPr wrap="none" lIns="121917" tIns="60958" rIns="121917" bIns="60958">
            <a:spAutoFit/>
          </a:bodyPr>
          <a:lstStyle/>
          <a:p>
            <a:pPr algn="r"/>
            <a:r>
              <a:rPr lang="zh-CN" altLang="en-US" sz="1800" b="1">
                <a:solidFill>
                  <a:schemeClr val="accent1"/>
                </a:solidFill>
                <a:latin typeface="微软雅黑" panose="020B0503020204020204" pitchFamily="34" charset="-122"/>
                <a:ea typeface="微软雅黑" panose="020B0503020204020204" pitchFamily="34" charset="-122"/>
              </a:rPr>
              <a:t>、</a:t>
            </a:r>
            <a:endParaRPr lang="zh-CN" altLang="en-US" sz="3200" b="1">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10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10</a:t>
            </a:fld>
            <a:endParaRPr lang="zh-CN" altLang="en-US" sz="3200" dirty="0">
              <a:solidFill>
                <a:srgbClr val="183052"/>
              </a:solidFill>
            </a:endParaRPr>
          </a:p>
        </p:txBody>
      </p:sp>
      <p:sp>
        <p:nvSpPr>
          <p:cNvPr id="6" name="右箭头 5"/>
          <p:cNvSpPr/>
          <p:nvPr/>
        </p:nvSpPr>
        <p:spPr>
          <a:xfrm>
            <a:off x="223156"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滤波、平滑、降采样</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右箭头 5">
            <a:extLst>
              <a:ext uri="{FF2B5EF4-FFF2-40B4-BE49-F238E27FC236}">
                <a16:creationId xmlns:a16="http://schemas.microsoft.com/office/drawing/2014/main" id="{3E7C9988-6B17-46BB-AD5C-F4B58153BD3B}"/>
              </a:ext>
            </a:extLst>
          </p:cNvPr>
          <p:cNvSpPr/>
          <p:nvPr/>
        </p:nvSpPr>
        <p:spPr>
          <a:xfrm>
            <a:off x="4310104"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11585" y="2104345"/>
            <a:ext cx="2462600" cy="1222312"/>
          </a:xfrm>
          <a:prstGeom prst="rect">
            <a:avLst/>
          </a:prstGeom>
        </p:spPr>
      </p:pic>
      <p:pic>
        <p:nvPicPr>
          <p:cNvPr id="17" name="图片 16">
            <a:extLst>
              <a:ext uri="{FF2B5EF4-FFF2-40B4-BE49-F238E27FC236}">
                <a16:creationId xmlns:a16="http://schemas.microsoft.com/office/drawing/2014/main" id="{671E27DA-5F11-4613-AB05-66FD35E5DA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898533" y="2190301"/>
            <a:ext cx="2462600" cy="1050397"/>
          </a:xfrm>
          <a:prstGeom prst="rect">
            <a:avLst/>
          </a:prstGeom>
        </p:spPr>
      </p:pic>
      <p:sp>
        <p:nvSpPr>
          <p:cNvPr id="19" name="TextBox 7">
            <a:extLst>
              <a:ext uri="{FF2B5EF4-FFF2-40B4-BE49-F238E27FC236}">
                <a16:creationId xmlns:a16="http://schemas.microsoft.com/office/drawing/2014/main" id="{95081B50-5684-4909-9292-DCCC7D5B0853}"/>
              </a:ext>
            </a:extLst>
          </p:cNvPr>
          <p:cNvSpPr txBox="1">
            <a:spLocks noChangeArrowheads="1"/>
          </p:cNvSpPr>
          <p:nvPr/>
        </p:nvSpPr>
        <p:spPr bwMode="auto">
          <a:xfrm>
            <a:off x="2334999" y="3544766"/>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三片处理后的点云</a:t>
            </a:r>
          </a:p>
        </p:txBody>
      </p:sp>
      <p:sp>
        <p:nvSpPr>
          <p:cNvPr id="20" name="TextBox 7">
            <a:extLst>
              <a:ext uri="{FF2B5EF4-FFF2-40B4-BE49-F238E27FC236}">
                <a16:creationId xmlns:a16="http://schemas.microsoft.com/office/drawing/2014/main" id="{3A6D777D-0117-4CD6-B8D0-75D371DD179B}"/>
              </a:ext>
            </a:extLst>
          </p:cNvPr>
          <p:cNvSpPr txBox="1">
            <a:spLocks noChangeArrowheads="1"/>
          </p:cNvSpPr>
          <p:nvPr/>
        </p:nvSpPr>
        <p:spPr bwMode="auto">
          <a:xfrm>
            <a:off x="6191114" y="3544765"/>
            <a:ext cx="1877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拼接后的点云的三个视角</a:t>
            </a:r>
          </a:p>
        </p:txBody>
      </p:sp>
    </p:spTree>
    <p:custDataLst>
      <p:tags r:id="rId1"/>
    </p:custDataLst>
    <p:extLst>
      <p:ext uri="{BB962C8B-B14F-4D97-AF65-F5344CB8AC3E}">
        <p14:creationId xmlns:p14="http://schemas.microsoft.com/office/powerpoint/2010/main" val="264282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11</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CD94CDF-3AA1-48CC-AFC4-91075604BBAB}"/>
              </a:ext>
            </a:extLst>
          </p:cNvPr>
          <p:cNvGrpSpPr/>
          <p:nvPr/>
        </p:nvGrpSpPr>
        <p:grpSpPr>
          <a:xfrm>
            <a:off x="1452878" y="2104343"/>
            <a:ext cx="6238244" cy="1710748"/>
            <a:chOff x="283713" y="2104343"/>
            <a:chExt cx="6238244" cy="1710748"/>
          </a:xfrm>
        </p:grpSpPr>
        <p:sp>
          <p:nvSpPr>
            <p:cNvPr id="6" name="右箭头 5"/>
            <p:cNvSpPr/>
            <p:nvPr/>
          </p:nvSpPr>
          <p:spPr>
            <a:xfrm>
              <a:off x="1464605"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三角化</a:t>
              </a:r>
            </a:p>
          </p:txBody>
        </p:sp>
        <p:sp>
          <p:nvSpPr>
            <p:cNvPr id="12" name="右箭头 5">
              <a:extLst>
                <a:ext uri="{FF2B5EF4-FFF2-40B4-BE49-F238E27FC236}">
                  <a16:creationId xmlns:a16="http://schemas.microsoft.com/office/drawing/2014/main" id="{3E7C9988-6B17-46BB-AD5C-F4B58153BD3B}"/>
                </a:ext>
              </a:extLst>
            </p:cNvPr>
            <p:cNvSpPr/>
            <p:nvPr/>
          </p:nvSpPr>
          <p:spPr>
            <a:xfrm>
              <a:off x="3963125" y="2472611"/>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037796" y="2104343"/>
              <a:ext cx="904648" cy="1222312"/>
            </a:xfrm>
            <a:prstGeom prst="rect">
              <a:avLst/>
            </a:prstGeom>
          </p:spPr>
        </p:pic>
        <p:sp>
          <p:nvSpPr>
            <p:cNvPr id="10" name="TextBox 7">
              <a:extLst>
                <a:ext uri="{FF2B5EF4-FFF2-40B4-BE49-F238E27FC236}">
                  <a16:creationId xmlns:a16="http://schemas.microsoft.com/office/drawing/2014/main" id="{1623BD7E-D079-48B0-B920-FC9BDB0136C0}"/>
                </a:ext>
              </a:extLst>
            </p:cNvPr>
            <p:cNvSpPr txBox="1">
              <a:spLocks noChangeArrowheads="1"/>
            </p:cNvSpPr>
            <p:nvPr/>
          </p:nvSpPr>
          <p:spPr bwMode="auto">
            <a:xfrm>
              <a:off x="283713"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未三角化的点云</a:t>
              </a:r>
            </a:p>
          </p:txBody>
        </p:sp>
        <p:pic>
          <p:nvPicPr>
            <p:cNvPr id="11" name="图片 10">
              <a:extLst>
                <a:ext uri="{FF2B5EF4-FFF2-40B4-BE49-F238E27FC236}">
                  <a16:creationId xmlns:a16="http://schemas.microsoft.com/office/drawing/2014/main" id="{0E92C888-04CF-4BE1-AA4D-95A1D9614D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5172" y="2104343"/>
              <a:ext cx="852855" cy="1222312"/>
            </a:xfrm>
            <a:prstGeom prst="rect">
              <a:avLst/>
            </a:prstGeom>
          </p:spPr>
        </p:pic>
        <p:sp>
          <p:nvSpPr>
            <p:cNvPr id="13" name="TextBox 7">
              <a:extLst>
                <a:ext uri="{FF2B5EF4-FFF2-40B4-BE49-F238E27FC236}">
                  <a16:creationId xmlns:a16="http://schemas.microsoft.com/office/drawing/2014/main" id="{92D61130-CE51-4E3A-8563-91CC654FB2F4}"/>
                </a:ext>
              </a:extLst>
            </p:cNvPr>
            <p:cNvSpPr txBox="1">
              <a:spLocks noChangeArrowheads="1"/>
            </p:cNvSpPr>
            <p:nvPr/>
          </p:nvSpPr>
          <p:spPr bwMode="auto">
            <a:xfrm>
              <a:off x="2859178"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三角化后的网格</a:t>
              </a:r>
            </a:p>
          </p:txBody>
        </p:sp>
        <p:pic>
          <p:nvPicPr>
            <p:cNvPr id="14" name="图片 13">
              <a:extLst>
                <a:ext uri="{FF2B5EF4-FFF2-40B4-BE49-F238E27FC236}">
                  <a16:creationId xmlns:a16="http://schemas.microsoft.com/office/drawing/2014/main" id="{49D57F92-48E5-4A3A-9182-A81E253DAB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5030" y="2104343"/>
              <a:ext cx="845858" cy="1222312"/>
            </a:xfrm>
            <a:prstGeom prst="rect">
              <a:avLst/>
            </a:prstGeom>
          </p:spPr>
        </p:pic>
        <p:sp>
          <p:nvSpPr>
            <p:cNvPr id="15" name="TextBox 7">
              <a:extLst>
                <a:ext uri="{FF2B5EF4-FFF2-40B4-BE49-F238E27FC236}">
                  <a16:creationId xmlns:a16="http://schemas.microsoft.com/office/drawing/2014/main" id="{8D618197-064C-4E4F-81F2-C0E0D0F23EA6}"/>
                </a:ext>
              </a:extLst>
            </p:cNvPr>
            <p:cNvSpPr txBox="1">
              <a:spLocks noChangeArrowheads="1"/>
            </p:cNvSpPr>
            <p:nvPr/>
          </p:nvSpPr>
          <p:spPr bwMode="auto">
            <a:xfrm>
              <a:off x="5413961" y="3538092"/>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滤波后的网格</a:t>
              </a:r>
            </a:p>
          </p:txBody>
        </p:sp>
      </p:grpSp>
    </p:spTree>
    <p:custDataLst>
      <p:tags r:id="rId1"/>
    </p:custDataLst>
    <p:extLst>
      <p:ext uri="{BB962C8B-B14F-4D97-AF65-F5344CB8AC3E}">
        <p14:creationId xmlns:p14="http://schemas.microsoft.com/office/powerpoint/2010/main" val="421898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12</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纹理贴图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7">
            <a:extLst>
              <a:ext uri="{FF2B5EF4-FFF2-40B4-BE49-F238E27FC236}">
                <a16:creationId xmlns:a16="http://schemas.microsoft.com/office/drawing/2014/main" id="{636105B6-926D-43FA-8673-A00D078DCEE3}"/>
              </a:ext>
            </a:extLst>
          </p:cNvPr>
          <p:cNvSpPr>
            <a:spLocks noChangeArrowheads="1"/>
          </p:cNvSpPr>
          <p:nvPr/>
        </p:nvSpPr>
        <p:spPr bwMode="auto">
          <a:xfrm>
            <a:off x="923925" y="4019993"/>
            <a:ext cx="6858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800" dirty="0"/>
              <a:t>对于多视角的纹理映射就是指对网格模型中的任意一点计算对应多个视角对应像素的输入权重，以上图为例假设任意一点对应的三个视角的权重分别用</a:t>
            </a:r>
            <a:r>
              <a:rPr lang="en-US" altLang="zh-CN" sz="1800" dirty="0" err="1"/>
              <a:t>L</a:t>
            </a:r>
            <a:r>
              <a:rPr lang="en-US" altLang="zh-CN" sz="1800" baseline="-25000" dirty="0" err="1"/>
              <a:t>i</a:t>
            </a:r>
            <a:r>
              <a:rPr lang="en-US" altLang="zh-CN" sz="1800" dirty="0" err="1"/>
              <a:t>,M</a:t>
            </a:r>
            <a:r>
              <a:rPr lang="en-US" altLang="zh-CN" sz="1800" baseline="-25000" dirty="0" err="1"/>
              <a:t>i</a:t>
            </a:r>
            <a:r>
              <a:rPr lang="en-US" altLang="zh-CN" sz="1800" dirty="0" err="1"/>
              <a:t>,R</a:t>
            </a:r>
            <a:r>
              <a:rPr lang="en-US" altLang="zh-CN" sz="1800" baseline="-25000" dirty="0" err="1"/>
              <a:t>i</a:t>
            </a:r>
            <a:r>
              <a:rPr lang="zh-CN" altLang="en-US" sz="1800" baseline="-25000" dirty="0"/>
              <a:t>。</a:t>
            </a:r>
          </a:p>
        </p:txBody>
      </p:sp>
      <p:pic>
        <p:nvPicPr>
          <p:cNvPr id="14" name="Picture 2" descr="C:\Users\Administrator\Documents\1.bmp">
            <a:extLst>
              <a:ext uri="{FF2B5EF4-FFF2-40B4-BE49-F238E27FC236}">
                <a16:creationId xmlns:a16="http://schemas.microsoft.com/office/drawing/2014/main" id="{F5361C71-96A5-4D58-AE37-2BF362F69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830706"/>
            <a:ext cx="685165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7B4491AB-5436-400C-B299-B12C08BD0E8A}"/>
              </a:ext>
            </a:extLst>
          </p:cNvPr>
          <p:cNvSpPr txBox="1">
            <a:spLocks noChangeArrowheads="1"/>
          </p:cNvSpPr>
          <p:nvPr/>
        </p:nvSpPr>
        <p:spPr bwMode="auto">
          <a:xfrm>
            <a:off x="2765425" y="3153218"/>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800"/>
              <a:t>网格</a:t>
            </a:r>
            <a:r>
              <a:rPr lang="zh-CN" altLang="zh-CN" sz="1800"/>
              <a:t>模型和三个视角的纹理图</a:t>
            </a:r>
            <a:endParaRPr lang="zh-CN" altLang="en-US" sz="1800"/>
          </a:p>
        </p:txBody>
      </p:sp>
    </p:spTree>
    <p:custDataLst>
      <p:tags r:id="rId1"/>
    </p:custDataLst>
    <p:extLst>
      <p:ext uri="{BB962C8B-B14F-4D97-AF65-F5344CB8AC3E}">
        <p14:creationId xmlns:p14="http://schemas.microsoft.com/office/powerpoint/2010/main" val="248934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13</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贴图结果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272E841-4F40-4851-8C64-E7E2A39E09C3}"/>
              </a:ext>
            </a:extLst>
          </p:cNvPr>
          <p:cNvGrpSpPr/>
          <p:nvPr/>
        </p:nvGrpSpPr>
        <p:grpSpPr>
          <a:xfrm>
            <a:off x="2786896" y="1038782"/>
            <a:ext cx="3570208" cy="3722075"/>
            <a:chOff x="1748359" y="816974"/>
            <a:chExt cx="3570208" cy="3722075"/>
          </a:xfrm>
        </p:grpSpPr>
        <p:pic>
          <p:nvPicPr>
            <p:cNvPr id="10" name="Picture 2" descr="109">
              <a:extLst>
                <a:ext uri="{FF2B5EF4-FFF2-40B4-BE49-F238E27FC236}">
                  <a16:creationId xmlns:a16="http://schemas.microsoft.com/office/drawing/2014/main" id="{DC26A8CA-8035-4FF3-936F-3591BDF356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7875" y="816974"/>
              <a:ext cx="297117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descr="99">
              <a:extLst>
                <a:ext uri="{FF2B5EF4-FFF2-40B4-BE49-F238E27FC236}">
                  <a16:creationId xmlns:a16="http://schemas.microsoft.com/office/drawing/2014/main" id="{CC5BE240-18CC-4539-A232-FF28B5B388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263" y="2954149"/>
              <a:ext cx="3200400" cy="10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
              <a:extLst>
                <a:ext uri="{FF2B5EF4-FFF2-40B4-BE49-F238E27FC236}">
                  <a16:creationId xmlns:a16="http://schemas.microsoft.com/office/drawing/2014/main" id="{58F790DA-03CE-4927-AC24-8330B0EA44FD}"/>
                </a:ext>
              </a:extLst>
            </p:cNvPr>
            <p:cNvSpPr txBox="1">
              <a:spLocks noChangeArrowheads="1"/>
            </p:cNvSpPr>
            <p:nvPr/>
          </p:nvSpPr>
          <p:spPr bwMode="auto">
            <a:xfrm>
              <a:off x="1748359" y="2432862"/>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塑料模型进行纹理映射后渲染结果左、中、右视图</a:t>
              </a:r>
              <a:endParaRPr lang="zh-CN" altLang="en-US" sz="1200" dirty="0"/>
            </a:p>
          </p:txBody>
        </p:sp>
        <p:sp>
          <p:nvSpPr>
            <p:cNvPr id="16" name="TextBox 5">
              <a:extLst>
                <a:ext uri="{FF2B5EF4-FFF2-40B4-BE49-F238E27FC236}">
                  <a16:creationId xmlns:a16="http://schemas.microsoft.com/office/drawing/2014/main" id="{AF72D4E9-0AE3-4499-A907-26DCFB2540AA}"/>
                </a:ext>
              </a:extLst>
            </p:cNvPr>
            <p:cNvSpPr txBox="1">
              <a:spLocks noChangeArrowheads="1"/>
            </p:cNvSpPr>
            <p:nvPr/>
          </p:nvSpPr>
          <p:spPr bwMode="auto">
            <a:xfrm>
              <a:off x="1748359" y="4262050"/>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人脸模型进行纹理映射后渲染结果左、中、右视图</a:t>
              </a:r>
              <a:endParaRPr lang="zh-CN" altLang="en-US" sz="1200" dirty="0"/>
            </a:p>
          </p:txBody>
        </p:sp>
      </p:grpSp>
    </p:spTree>
    <p:custDataLst>
      <p:tags r:id="rId1"/>
    </p:custDataLst>
    <p:extLst>
      <p:ext uri="{BB962C8B-B14F-4D97-AF65-F5344CB8AC3E}">
        <p14:creationId xmlns:p14="http://schemas.microsoft.com/office/powerpoint/2010/main" val="57615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14</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 name="Picture 2" descr="inject">
            <a:extLst>
              <a:ext uri="{FF2B5EF4-FFF2-40B4-BE49-F238E27FC236}">
                <a16:creationId xmlns:a16="http://schemas.microsoft.com/office/drawing/2014/main" id="{E4EA15D4-3A03-470F-AC6F-67EB4C27E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8229"/>
            <a:ext cx="9144000"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9514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15</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fenxi03.mp4">
            <a:hlinkClick r:id="" action="ppaction://media"/>
            <a:extLst>
              <a:ext uri="{FF2B5EF4-FFF2-40B4-BE49-F238E27FC236}">
                <a16:creationId xmlns:a16="http://schemas.microsoft.com/office/drawing/2014/main" id="{07831358-2144-485F-8CEC-C51B24499CA7}"/>
              </a:ext>
            </a:extLst>
          </p:cNvPr>
          <p:cNvPicPr>
            <a:picLocks noRot="1" noChangeAspect="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249226" y="885355"/>
            <a:ext cx="8037041" cy="412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68114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16</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1">
            <a:extLst>
              <a:ext uri="{FF2B5EF4-FFF2-40B4-BE49-F238E27FC236}">
                <a16:creationId xmlns:a16="http://schemas.microsoft.com/office/drawing/2014/main" id="{C617118F-2F28-4E42-BB14-572C47998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041138"/>
            <a:ext cx="91440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1907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17</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SMPL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人体静态建模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stretch>
            <a:fillRect/>
          </a:stretch>
        </p:blipFill>
        <p:spPr>
          <a:xfrm>
            <a:off x="5189220" y="1008380"/>
            <a:ext cx="3183255" cy="1660525"/>
          </a:xfrm>
          <a:prstGeom prst="rect">
            <a:avLst/>
          </a:prstGeom>
        </p:spPr>
      </p:pic>
      <p:pic>
        <p:nvPicPr>
          <p:cNvPr id="22" name="图片 21"/>
          <p:cNvPicPr>
            <a:picLocks noChangeAspect="1"/>
          </p:cNvPicPr>
          <p:nvPr/>
        </p:nvPicPr>
        <p:blipFill>
          <a:blip r:embed="rId5"/>
          <a:stretch>
            <a:fillRect/>
          </a:stretch>
        </p:blipFill>
        <p:spPr>
          <a:xfrm>
            <a:off x="5093970" y="2827655"/>
            <a:ext cx="3800475" cy="1762760"/>
          </a:xfrm>
          <a:prstGeom prst="rect">
            <a:avLst/>
          </a:prstGeom>
        </p:spPr>
      </p:pic>
      <p:sp>
        <p:nvSpPr>
          <p:cNvPr id="24" name="文本框 23"/>
          <p:cNvSpPr txBox="1"/>
          <p:nvPr/>
        </p:nvSpPr>
        <p:spPr>
          <a:xfrm>
            <a:off x="1581785" y="4674235"/>
            <a:ext cx="1165860" cy="306705"/>
          </a:xfrm>
          <a:prstGeom prst="rect">
            <a:avLst/>
          </a:prstGeom>
          <a:noFill/>
        </p:spPr>
        <p:txBody>
          <a:bodyPr wrap="square" rtlCol="0">
            <a:spAutoFit/>
          </a:bodyPr>
          <a:lstStyle/>
          <a:p>
            <a:r>
              <a:rPr lang="en-US" altLang="zh-CN" sz="1400"/>
              <a:t>DQN</a:t>
            </a:r>
            <a:endParaRPr lang="zh-CN" altLang="en-US" sz="1400"/>
          </a:p>
        </p:txBody>
      </p:sp>
      <p:sp>
        <p:nvSpPr>
          <p:cNvPr id="26" name="文本框 25"/>
          <p:cNvSpPr txBox="1"/>
          <p:nvPr/>
        </p:nvSpPr>
        <p:spPr>
          <a:xfrm>
            <a:off x="6322060" y="4590415"/>
            <a:ext cx="1676400" cy="306705"/>
          </a:xfrm>
          <a:prstGeom prst="rect">
            <a:avLst/>
          </a:prstGeom>
          <a:noFill/>
        </p:spPr>
        <p:txBody>
          <a:bodyPr wrap="square" rtlCol="0">
            <a:spAutoFit/>
          </a:bodyPr>
          <a:lstStyle/>
          <a:p>
            <a:r>
              <a:rPr lang="en-US" altLang="zh-CN" sz="1400"/>
              <a:t>Actor-Critic</a:t>
            </a:r>
            <a:r>
              <a:rPr lang="zh-CN" altLang="en-US" sz="1400"/>
              <a:t>（</a:t>
            </a:r>
            <a:r>
              <a:rPr lang="en-US" altLang="zh-CN" sz="1400"/>
              <a:t>AC</a:t>
            </a:r>
            <a:r>
              <a:rPr lang="zh-CN" altLang="en-US" sz="1400"/>
              <a:t>）</a:t>
            </a:r>
          </a:p>
        </p:txBody>
      </p:sp>
      <p:pic>
        <p:nvPicPr>
          <p:cNvPr id="29" name="图片 28"/>
          <p:cNvPicPr>
            <a:picLocks noChangeAspect="1"/>
          </p:cNvPicPr>
          <p:nvPr/>
        </p:nvPicPr>
        <p:blipFill>
          <a:blip r:embed="rId6"/>
          <a:stretch>
            <a:fillRect/>
          </a:stretch>
        </p:blipFill>
        <p:spPr>
          <a:xfrm>
            <a:off x="676275" y="2934335"/>
            <a:ext cx="3256915" cy="1739900"/>
          </a:xfrm>
          <a:prstGeom prst="rect">
            <a:avLst/>
          </a:prstGeom>
        </p:spPr>
      </p:pic>
      <p:pic>
        <p:nvPicPr>
          <p:cNvPr id="30" name="图片 29"/>
          <p:cNvPicPr>
            <a:picLocks noChangeAspect="1"/>
          </p:cNvPicPr>
          <p:nvPr/>
        </p:nvPicPr>
        <p:blipFill>
          <a:blip r:embed="rId7"/>
          <a:stretch>
            <a:fillRect/>
          </a:stretch>
        </p:blipFill>
        <p:spPr>
          <a:xfrm>
            <a:off x="418465" y="828675"/>
            <a:ext cx="3514725" cy="1681480"/>
          </a:xfrm>
          <a:prstGeom prst="rect">
            <a:avLst/>
          </a:prstGeom>
        </p:spPr>
      </p:pic>
      <p:sp>
        <p:nvSpPr>
          <p:cNvPr id="31" name="矩形 30"/>
          <p:cNvSpPr/>
          <p:nvPr/>
        </p:nvSpPr>
        <p:spPr>
          <a:xfrm>
            <a:off x="307975" y="2827655"/>
            <a:ext cx="3733165" cy="2153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38700" y="857250"/>
            <a:ext cx="4165600" cy="411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18</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stretch>
            <a:fillRect/>
          </a:stretch>
        </p:blipFill>
        <p:spPr>
          <a:xfrm>
            <a:off x="5189220" y="1008380"/>
            <a:ext cx="3183255" cy="1660525"/>
          </a:xfrm>
          <a:prstGeom prst="rect">
            <a:avLst/>
          </a:prstGeom>
        </p:spPr>
      </p:pic>
      <p:pic>
        <p:nvPicPr>
          <p:cNvPr id="22" name="图片 21"/>
          <p:cNvPicPr>
            <a:picLocks noChangeAspect="1"/>
          </p:cNvPicPr>
          <p:nvPr/>
        </p:nvPicPr>
        <p:blipFill>
          <a:blip r:embed="rId5"/>
          <a:stretch>
            <a:fillRect/>
          </a:stretch>
        </p:blipFill>
        <p:spPr>
          <a:xfrm>
            <a:off x="5093970" y="2827655"/>
            <a:ext cx="3800475" cy="1762760"/>
          </a:xfrm>
          <a:prstGeom prst="rect">
            <a:avLst/>
          </a:prstGeom>
        </p:spPr>
      </p:pic>
      <p:sp>
        <p:nvSpPr>
          <p:cNvPr id="24" name="文本框 23"/>
          <p:cNvSpPr txBox="1"/>
          <p:nvPr/>
        </p:nvSpPr>
        <p:spPr>
          <a:xfrm>
            <a:off x="1581785" y="4674235"/>
            <a:ext cx="1165860" cy="306705"/>
          </a:xfrm>
          <a:prstGeom prst="rect">
            <a:avLst/>
          </a:prstGeom>
          <a:noFill/>
        </p:spPr>
        <p:txBody>
          <a:bodyPr wrap="square" rtlCol="0">
            <a:spAutoFit/>
          </a:bodyPr>
          <a:lstStyle/>
          <a:p>
            <a:r>
              <a:rPr lang="en-US" altLang="zh-CN" sz="1400"/>
              <a:t>DQN</a:t>
            </a:r>
            <a:endParaRPr lang="zh-CN" altLang="en-US" sz="1400"/>
          </a:p>
        </p:txBody>
      </p:sp>
      <p:sp>
        <p:nvSpPr>
          <p:cNvPr id="26" name="文本框 25"/>
          <p:cNvSpPr txBox="1"/>
          <p:nvPr/>
        </p:nvSpPr>
        <p:spPr>
          <a:xfrm>
            <a:off x="6322060" y="4590415"/>
            <a:ext cx="1676400" cy="306705"/>
          </a:xfrm>
          <a:prstGeom prst="rect">
            <a:avLst/>
          </a:prstGeom>
          <a:noFill/>
        </p:spPr>
        <p:txBody>
          <a:bodyPr wrap="square" rtlCol="0">
            <a:spAutoFit/>
          </a:bodyPr>
          <a:lstStyle/>
          <a:p>
            <a:r>
              <a:rPr lang="en-US" altLang="zh-CN" sz="1400"/>
              <a:t>Actor-Critic</a:t>
            </a:r>
            <a:r>
              <a:rPr lang="zh-CN" altLang="en-US" sz="1400"/>
              <a:t>（</a:t>
            </a:r>
            <a:r>
              <a:rPr lang="en-US" altLang="zh-CN" sz="1400"/>
              <a:t>AC</a:t>
            </a:r>
            <a:r>
              <a:rPr lang="zh-CN" altLang="en-US" sz="1400"/>
              <a:t>）</a:t>
            </a:r>
          </a:p>
        </p:txBody>
      </p:sp>
      <p:pic>
        <p:nvPicPr>
          <p:cNvPr id="29" name="图片 28"/>
          <p:cNvPicPr>
            <a:picLocks noChangeAspect="1"/>
          </p:cNvPicPr>
          <p:nvPr/>
        </p:nvPicPr>
        <p:blipFill>
          <a:blip r:embed="rId6"/>
          <a:stretch>
            <a:fillRect/>
          </a:stretch>
        </p:blipFill>
        <p:spPr>
          <a:xfrm>
            <a:off x="676275" y="2934335"/>
            <a:ext cx="3256915" cy="1739900"/>
          </a:xfrm>
          <a:prstGeom prst="rect">
            <a:avLst/>
          </a:prstGeom>
        </p:spPr>
      </p:pic>
      <p:pic>
        <p:nvPicPr>
          <p:cNvPr id="30" name="图片 29"/>
          <p:cNvPicPr>
            <a:picLocks noChangeAspect="1"/>
          </p:cNvPicPr>
          <p:nvPr/>
        </p:nvPicPr>
        <p:blipFill>
          <a:blip r:embed="rId7"/>
          <a:stretch>
            <a:fillRect/>
          </a:stretch>
        </p:blipFill>
        <p:spPr>
          <a:xfrm>
            <a:off x="418465" y="828675"/>
            <a:ext cx="3514725" cy="1681480"/>
          </a:xfrm>
          <a:prstGeom prst="rect">
            <a:avLst/>
          </a:prstGeom>
        </p:spPr>
      </p:pic>
      <p:sp>
        <p:nvSpPr>
          <p:cNvPr id="31" name="矩形 30"/>
          <p:cNvSpPr/>
          <p:nvPr/>
        </p:nvSpPr>
        <p:spPr>
          <a:xfrm>
            <a:off x="307975" y="2827655"/>
            <a:ext cx="3733165" cy="2153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38700" y="857250"/>
            <a:ext cx="4165600" cy="411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56036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19</a:t>
            </a:fld>
            <a:endParaRPr lang="zh-CN" altLang="en-US" sz="3200" dirty="0">
              <a:solidFill>
                <a:srgbClr val="183052"/>
              </a:solidFill>
            </a:endParaRPr>
          </a:p>
        </p:txBody>
      </p:sp>
      <p:sp>
        <p:nvSpPr>
          <p:cNvPr id="7" name="文本框 6"/>
          <p:cNvSpPr txBox="1"/>
          <p:nvPr/>
        </p:nvSpPr>
        <p:spPr>
          <a:xfrm>
            <a:off x="248920" y="1219835"/>
            <a:ext cx="1645920" cy="368300"/>
          </a:xfrm>
          <a:prstGeom prst="rect">
            <a:avLst/>
          </a:prstGeom>
          <a:noFill/>
        </p:spPr>
        <p:txBody>
          <a:bodyPr wrap="square" rtlCol="0">
            <a:spAutoFit/>
          </a:bodyPr>
          <a:lstStyle/>
          <a:p>
            <a:r>
              <a:rPr lang="zh-CN" altLang="en-US">
                <a:solidFill>
                  <a:srgbClr val="0070C0"/>
                </a:solidFill>
              </a:rPr>
              <a:t>加入基线函数</a:t>
            </a:r>
          </a:p>
        </p:txBody>
      </p:sp>
      <p:pic>
        <p:nvPicPr>
          <p:cNvPr id="14" name="图片 13"/>
          <p:cNvPicPr>
            <a:picLocks noChangeAspect="1"/>
          </p:cNvPicPr>
          <p:nvPr/>
        </p:nvPicPr>
        <p:blipFill>
          <a:blip r:embed="rId4"/>
          <a:stretch>
            <a:fillRect/>
          </a:stretch>
        </p:blipFill>
        <p:spPr>
          <a:xfrm>
            <a:off x="5543550" y="1742440"/>
            <a:ext cx="3200400" cy="2933700"/>
          </a:xfrm>
          <a:prstGeom prst="rect">
            <a:avLst/>
          </a:prstGeom>
        </p:spPr>
      </p:pic>
      <p:sp>
        <p:nvSpPr>
          <p:cNvPr id="15" name="文本框 14"/>
          <p:cNvSpPr txBox="1"/>
          <p:nvPr/>
        </p:nvSpPr>
        <p:spPr>
          <a:xfrm>
            <a:off x="5005705" y="1151255"/>
            <a:ext cx="1520825" cy="368300"/>
          </a:xfrm>
          <a:prstGeom prst="rect">
            <a:avLst/>
          </a:prstGeom>
          <a:noFill/>
        </p:spPr>
        <p:txBody>
          <a:bodyPr wrap="square" rtlCol="0">
            <a:spAutoFit/>
          </a:bodyPr>
          <a:lstStyle/>
          <a:p>
            <a:r>
              <a:rPr lang="zh-CN" altLang="en-US">
                <a:solidFill>
                  <a:srgbClr val="0070C0"/>
                </a:solidFill>
              </a:rPr>
              <a:t>自驱动机制</a:t>
            </a:r>
            <a:r>
              <a:rPr lang="zh-CN" altLang="en-US"/>
              <a:t> </a:t>
            </a: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248920" y="2081530"/>
            <a:ext cx="4495800" cy="9810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descr="#wm#_48_07_*Z"/>
          <p:cNvSpPr>
            <a:spLocks noChangeArrowheads="1"/>
          </p:cNvSpPr>
          <p:nvPr>
            <p:custDataLst>
              <p:tags r:id="rId1"/>
            </p:custDataLst>
          </p:nvPr>
        </p:nvSpPr>
        <p:spPr bwMode="auto">
          <a:xfrm>
            <a:off x="6084632" y="605854"/>
            <a:ext cx="1144191" cy="1147763"/>
          </a:xfrm>
          <a:prstGeom prst="ellipse">
            <a:avLst/>
          </a:prstGeom>
          <a:solidFill>
            <a:srgbClr val="0070C0">
              <a:alpha val="69000"/>
            </a:srgb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5400" b="1" kern="0" dirty="0">
                <a:latin typeface="微软雅黑" panose="020B0503020204020204" pitchFamily="34" charset="-122"/>
                <a:ea typeface="微软雅黑" panose="020B0503020204020204" pitchFamily="34" charset="-122"/>
                <a:cs typeface="Times New Roman" panose="02020503050405090304" pitchFamily="18" charset="0"/>
              </a:rPr>
              <a:t>目</a:t>
            </a:r>
            <a:endParaRPr lang="zh-CN" altLang="zh-CN" sz="5400" b="1" kern="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Oval 7" descr="#wm#_48_07_*Z"/>
          <p:cNvSpPr>
            <a:spLocks noChangeArrowheads="1"/>
          </p:cNvSpPr>
          <p:nvPr>
            <p:custDataLst>
              <p:tags r:id="rId2"/>
            </p:custDataLst>
          </p:nvPr>
        </p:nvSpPr>
        <p:spPr bwMode="auto">
          <a:xfrm>
            <a:off x="6881161" y="1461915"/>
            <a:ext cx="695325" cy="696515"/>
          </a:xfrm>
          <a:prstGeom prst="ellipse">
            <a:avLst/>
          </a:prstGeom>
          <a:solidFill>
            <a:schemeClr val="accent1">
              <a:lumMod val="75000"/>
              <a:alpha val="35000"/>
            </a:scheme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3300" kern="0" dirty="0">
                <a:latin typeface="微软雅黑" panose="020B0503020204020204" pitchFamily="34" charset="-122"/>
                <a:ea typeface="微软雅黑" panose="020B0503020204020204" pitchFamily="34" charset="-122"/>
              </a:rPr>
              <a:t>录</a:t>
            </a:r>
            <a:endParaRPr lang="zh-CN" altLang="zh-CN" sz="3300" kern="0" dirty="0">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381099" y="1810767"/>
            <a:ext cx="458390" cy="2058591"/>
          </a:xfrm>
          <a:prstGeom prst="rect">
            <a:avLst/>
          </a:prstGeom>
          <a:noFill/>
        </p:spPr>
        <p:txBody>
          <a:bodyPr vert="eaVert" lIns="0" tIns="0" rIns="0" bIns="0" anchor="ctr">
            <a:normAutofit/>
          </a:bodyPr>
          <a:lstStyle/>
          <a:p>
            <a:pPr>
              <a:defRPr/>
            </a:pPr>
            <a:r>
              <a:rPr lang="en-US" altLang="zh-CN" sz="2700" dirty="0">
                <a:solidFill>
                  <a:srgbClr val="183052"/>
                </a:solidFill>
                <a:latin typeface="Arial" panose="020B0604020202090204" pitchFamily="34" charset="0"/>
                <a:ea typeface="华文细黑" panose="02010600040101010101" pitchFamily="2" charset="-122"/>
                <a:cs typeface="Arial" panose="020B0604020202090204" pitchFamily="34" charset="0"/>
              </a:rPr>
              <a:t>CONTENTS</a:t>
            </a:r>
            <a:endParaRPr lang="zh-CN" altLang="en-US" sz="2700" dirty="0">
              <a:solidFill>
                <a:srgbClr val="183052"/>
              </a:solidFill>
              <a:latin typeface="Arial" panose="020B0604020202090204" pitchFamily="34" charset="0"/>
              <a:ea typeface="华文细黑" panose="02010600040101010101" pitchFamily="2" charset="-122"/>
              <a:cs typeface="Arial" panose="020B0604020202090204" pitchFamily="34" charset="0"/>
            </a:endParaRPr>
          </a:p>
        </p:txBody>
      </p:sp>
      <p:grpSp>
        <p:nvGrpSpPr>
          <p:cNvPr id="8" name="组合 7"/>
          <p:cNvGrpSpPr/>
          <p:nvPr/>
        </p:nvGrpSpPr>
        <p:grpSpPr>
          <a:xfrm>
            <a:off x="1815590" y="586202"/>
            <a:ext cx="50734" cy="828002"/>
            <a:chOff x="3095773" y="1059582"/>
            <a:chExt cx="67645" cy="1104003"/>
          </a:xfrm>
        </p:grpSpPr>
        <p:sp>
          <p:nvSpPr>
            <p:cNvPr id="9" name="矩形 8"/>
            <p:cNvSpPr/>
            <p:nvPr/>
          </p:nvSpPr>
          <p:spPr bwMode="auto">
            <a:xfrm rot="3152971">
              <a:off x="2549511" y="1609446"/>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10" name="椭圆 3"/>
            <p:cNvSpPr/>
            <p:nvPr/>
          </p:nvSpPr>
          <p:spPr bwMode="auto">
            <a:xfrm rot="3152971">
              <a:off x="2611049" y="1556369"/>
              <a:ext cx="1037094" cy="6764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783360" y="664751"/>
            <a:ext cx="338255" cy="426424"/>
            <a:chOff x="3059833" y="1164317"/>
            <a:chExt cx="451006" cy="568567"/>
          </a:xfrm>
        </p:grpSpPr>
        <p:sp>
          <p:nvSpPr>
            <p:cNvPr id="12" name="椭圆 6"/>
            <p:cNvSpPr/>
            <p:nvPr/>
          </p:nvSpPr>
          <p:spPr bwMode="auto">
            <a:xfrm rot="3152971">
              <a:off x="3001052" y="1223098"/>
              <a:ext cx="568567" cy="451006"/>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3" name="椭圆 6"/>
            <p:cNvSpPr/>
            <p:nvPr/>
          </p:nvSpPr>
          <p:spPr bwMode="auto">
            <a:xfrm rot="3152971">
              <a:off x="3006084" y="1253492"/>
              <a:ext cx="536336" cy="4217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4" name="TextBox 23"/>
            <p:cNvSpPr txBox="1">
              <a:spLocks noChangeArrowheads="1"/>
            </p:cNvSpPr>
            <p:nvPr/>
          </p:nvSpPr>
          <p:spPr bwMode="auto">
            <a:xfrm>
              <a:off x="3063544" y="1297092"/>
              <a:ext cx="435369" cy="41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 name="矩形 53"/>
          <p:cNvSpPr>
            <a:spLocks noChangeArrowheads="1"/>
          </p:cNvSpPr>
          <p:nvPr/>
        </p:nvSpPr>
        <p:spPr bwMode="auto">
          <a:xfrm>
            <a:off x="2320024" y="605512"/>
            <a:ext cx="279951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个人简介与科研背景</a:t>
            </a:r>
          </a:p>
        </p:txBody>
      </p:sp>
      <p:grpSp>
        <p:nvGrpSpPr>
          <p:cNvPr id="24" name="组合 23"/>
          <p:cNvGrpSpPr/>
          <p:nvPr/>
        </p:nvGrpSpPr>
        <p:grpSpPr>
          <a:xfrm>
            <a:off x="1801642" y="1538004"/>
            <a:ext cx="50739" cy="828002"/>
            <a:chOff x="3095778" y="2867864"/>
            <a:chExt cx="67652" cy="1104002"/>
          </a:xfrm>
        </p:grpSpPr>
        <p:sp>
          <p:nvSpPr>
            <p:cNvPr id="25" name="矩形 24"/>
            <p:cNvSpPr/>
            <p:nvPr/>
          </p:nvSpPr>
          <p:spPr bwMode="auto">
            <a:xfrm rot="3152971">
              <a:off x="2549512" y="3417727"/>
              <a:ext cx="1104002"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6" name="椭圆 3"/>
            <p:cNvSpPr/>
            <p:nvPr/>
          </p:nvSpPr>
          <p:spPr bwMode="auto">
            <a:xfrm rot="3152971">
              <a:off x="2611057" y="3364646"/>
              <a:ext cx="1037093"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755748" y="1616556"/>
            <a:ext cx="349511" cy="426425"/>
            <a:chOff x="3041619" y="2972599"/>
            <a:chExt cx="466014" cy="568567"/>
          </a:xfrm>
        </p:grpSpPr>
        <p:sp>
          <p:nvSpPr>
            <p:cNvPr id="28" name="椭圆 6"/>
            <p:cNvSpPr/>
            <p:nvPr/>
          </p:nvSpPr>
          <p:spPr bwMode="auto">
            <a:xfrm rot="3152971">
              <a:off x="2999449" y="303298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29" name="椭圆 6"/>
            <p:cNvSpPr/>
            <p:nvPr/>
          </p:nvSpPr>
          <p:spPr bwMode="auto">
            <a:xfrm rot="3152971">
              <a:off x="3006108" y="3061749"/>
              <a:ext cx="536335"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0" name="TextBox 49"/>
            <p:cNvSpPr txBox="1">
              <a:spLocks noChangeArrowheads="1"/>
            </p:cNvSpPr>
            <p:nvPr/>
          </p:nvSpPr>
          <p:spPr bwMode="auto">
            <a:xfrm>
              <a:off x="3041619" y="3104347"/>
              <a:ext cx="43541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a:spLocks noChangeArrowheads="1"/>
          </p:cNvSpPr>
          <p:nvPr/>
        </p:nvSpPr>
        <p:spPr bwMode="auto">
          <a:xfrm>
            <a:off x="2320042" y="1616964"/>
            <a:ext cx="2799453"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硕士科研经历与成绩</a:t>
            </a:r>
          </a:p>
        </p:txBody>
      </p:sp>
      <p:grpSp>
        <p:nvGrpSpPr>
          <p:cNvPr id="32" name="组合 31"/>
          <p:cNvGrpSpPr/>
          <p:nvPr/>
        </p:nvGrpSpPr>
        <p:grpSpPr>
          <a:xfrm>
            <a:off x="1837417" y="2422494"/>
            <a:ext cx="50739" cy="828002"/>
            <a:chOff x="3095778" y="3772003"/>
            <a:chExt cx="67652" cy="1104003"/>
          </a:xfrm>
        </p:grpSpPr>
        <p:sp>
          <p:nvSpPr>
            <p:cNvPr id="33" name="矩形 32"/>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34"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805184" y="2501046"/>
            <a:ext cx="335850" cy="426425"/>
            <a:chOff x="3059833" y="3876739"/>
            <a:chExt cx="447800" cy="568567"/>
          </a:xfrm>
        </p:grpSpPr>
        <p:sp>
          <p:nvSpPr>
            <p:cNvPr id="36"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7"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8"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a:spLocks noChangeArrowheads="1"/>
          </p:cNvSpPr>
          <p:nvPr/>
        </p:nvSpPr>
        <p:spPr bwMode="auto">
          <a:xfrm>
            <a:off x="2320024" y="2544389"/>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研究动态与研究计划</a:t>
            </a:r>
          </a:p>
        </p:txBody>
      </p:sp>
      <p:sp>
        <p:nvSpPr>
          <p:cNvPr id="40" name="矩形 39"/>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矩形 40"/>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1837417" y="3360389"/>
            <a:ext cx="50739" cy="828002"/>
            <a:chOff x="3095778" y="3772003"/>
            <a:chExt cx="67652" cy="1104003"/>
          </a:xfrm>
        </p:grpSpPr>
        <p:sp>
          <p:nvSpPr>
            <p:cNvPr id="22" name="矩形 21"/>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3"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805184" y="3438941"/>
            <a:ext cx="335850" cy="426425"/>
            <a:chOff x="3059833" y="3876739"/>
            <a:chExt cx="447800" cy="568567"/>
          </a:xfrm>
        </p:grpSpPr>
        <p:sp>
          <p:nvSpPr>
            <p:cNvPr id="43"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4"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5"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2320024" y="3482284"/>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03</a:t>
              </a:r>
              <a:endParaRPr lang="zh-CN" altLang="en-US" sz="3600" dirty="0"/>
            </a:p>
          </p:txBody>
        </p:sp>
      </p:grpSp>
      <p:sp>
        <p:nvSpPr>
          <p:cNvPr id="44" name="矩形 43"/>
          <p:cNvSpPr/>
          <p:nvPr/>
        </p:nvSpPr>
        <p:spPr>
          <a:xfrm>
            <a:off x="3108955"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研究动态与研究计划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研究方向</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21</a:t>
            </a:fld>
            <a:endParaRPr lang="zh-CN" altLang="en-US" sz="3200" dirty="0">
              <a:solidFill>
                <a:srgbClr val="183052"/>
              </a:solidFill>
            </a:endParaRPr>
          </a:p>
        </p:txBody>
      </p:sp>
      <p:pic>
        <p:nvPicPr>
          <p:cNvPr id="7" name="图片 6"/>
          <p:cNvPicPr>
            <a:picLocks noChangeAspect="1"/>
          </p:cNvPicPr>
          <p:nvPr/>
        </p:nvPicPr>
        <p:blipFill>
          <a:blip r:embed="rId4"/>
          <a:stretch>
            <a:fillRect/>
          </a:stretch>
        </p:blipFill>
        <p:spPr>
          <a:xfrm>
            <a:off x="762635" y="3152140"/>
            <a:ext cx="3152775" cy="1900555"/>
          </a:xfrm>
          <a:prstGeom prst="rect">
            <a:avLst/>
          </a:prstGeom>
        </p:spPr>
      </p:pic>
      <p:pic>
        <p:nvPicPr>
          <p:cNvPr id="4" name="图片 3" descr="multi_agents_logo"/>
          <p:cNvPicPr>
            <a:picLocks noChangeAspect="1"/>
          </p:cNvPicPr>
          <p:nvPr/>
        </p:nvPicPr>
        <p:blipFill>
          <a:blip r:embed="rId5"/>
          <a:stretch>
            <a:fillRect/>
          </a:stretch>
        </p:blipFill>
        <p:spPr>
          <a:xfrm>
            <a:off x="5205730" y="3152140"/>
            <a:ext cx="3378200" cy="1900555"/>
          </a:xfrm>
          <a:prstGeom prst="rect">
            <a:avLst/>
          </a:prstGeom>
        </p:spPr>
      </p:pic>
      <p:pic>
        <p:nvPicPr>
          <p:cNvPr id="6" name="图片 5" descr="UAV_logo"/>
          <p:cNvPicPr>
            <a:picLocks noChangeAspect="1"/>
          </p:cNvPicPr>
          <p:nvPr/>
        </p:nvPicPr>
        <p:blipFill>
          <a:blip r:embed="rId6"/>
          <a:stretch>
            <a:fillRect/>
          </a:stretch>
        </p:blipFill>
        <p:spPr>
          <a:xfrm>
            <a:off x="2712085" y="890905"/>
            <a:ext cx="3718560" cy="21139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基于博弈理论的机器博弈研究现状与动态</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22</a:t>
            </a:fld>
            <a:endParaRPr lang="zh-CN" altLang="en-US" sz="3200" dirty="0">
              <a:solidFill>
                <a:srgbClr val="183052"/>
              </a:solidFill>
            </a:endParaRPr>
          </a:p>
        </p:txBody>
      </p:sp>
      <p:sp>
        <p:nvSpPr>
          <p:cNvPr id="9" name="矩形 8"/>
          <p:cNvSpPr/>
          <p:nvPr/>
        </p:nvSpPr>
        <p:spPr>
          <a:xfrm>
            <a:off x="2463800" y="993775"/>
            <a:ext cx="2884170"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463165" y="1103630"/>
            <a:ext cx="2968625" cy="306705"/>
          </a:xfrm>
          <a:prstGeom prst="rect">
            <a:avLst/>
          </a:prstGeom>
          <a:noFill/>
        </p:spPr>
        <p:txBody>
          <a:bodyPr wrap="square" rtlCol="0">
            <a:spAutoFit/>
          </a:bodyPr>
          <a:lstStyle/>
          <a:p>
            <a:r>
              <a:rPr lang="en-US" altLang="zh-CN" sz="1400"/>
              <a:t> CFR</a:t>
            </a:r>
            <a:r>
              <a:rPr lang="en-US" altLang="zh-CN" sz="1000"/>
              <a:t>(Counterfactual Regret Minimization)</a:t>
            </a:r>
          </a:p>
        </p:txBody>
      </p:sp>
      <p:pic>
        <p:nvPicPr>
          <p:cNvPr id="11" name="图片 10" descr="Nash_logo"/>
          <p:cNvPicPr>
            <a:picLocks noChangeAspect="1"/>
          </p:cNvPicPr>
          <p:nvPr/>
        </p:nvPicPr>
        <p:blipFill>
          <a:blip r:embed="rId4"/>
          <a:stretch>
            <a:fillRect/>
          </a:stretch>
        </p:blipFill>
        <p:spPr>
          <a:xfrm>
            <a:off x="248920" y="848995"/>
            <a:ext cx="2068830" cy="1563370"/>
          </a:xfrm>
          <a:prstGeom prst="rect">
            <a:avLst/>
          </a:prstGeom>
        </p:spPr>
      </p:pic>
      <p:sp>
        <p:nvSpPr>
          <p:cNvPr id="12" name="右箭头 11"/>
          <p:cNvSpPr/>
          <p:nvPr/>
        </p:nvSpPr>
        <p:spPr>
          <a:xfrm rot="5400000">
            <a:off x="3691255" y="1671320"/>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463165" y="1897380"/>
            <a:ext cx="2885440"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395220" y="2007870"/>
            <a:ext cx="2968625" cy="306705"/>
          </a:xfrm>
          <a:prstGeom prst="rect">
            <a:avLst/>
          </a:prstGeom>
          <a:noFill/>
        </p:spPr>
        <p:txBody>
          <a:bodyPr wrap="square" rtlCol="0">
            <a:spAutoFit/>
          </a:bodyPr>
          <a:lstStyle/>
          <a:p>
            <a:r>
              <a:rPr lang="en-US" altLang="zh-CN" sz="1400"/>
              <a:t> </a:t>
            </a:r>
            <a:r>
              <a:rPr lang="en-US" altLang="zh-CN" sz="1200"/>
              <a:t>Monte-CarloCFR</a:t>
            </a:r>
            <a:r>
              <a:rPr lang="zh-CN" altLang="en-US" sz="1200"/>
              <a:t>，</a:t>
            </a:r>
            <a:r>
              <a:rPr lang="en-US" altLang="zh-CN" sz="1200"/>
              <a:t>CFR+</a:t>
            </a:r>
            <a:r>
              <a:rPr lang="zh-CN" altLang="en-US" sz="1200"/>
              <a:t>，</a:t>
            </a:r>
            <a:r>
              <a:rPr lang="en-US" altLang="zh-CN" sz="1200"/>
              <a:t>pruned CFR</a:t>
            </a:r>
          </a:p>
        </p:txBody>
      </p:sp>
      <p:sp>
        <p:nvSpPr>
          <p:cNvPr id="15" name="右箭头 14"/>
          <p:cNvSpPr/>
          <p:nvPr/>
        </p:nvSpPr>
        <p:spPr>
          <a:xfrm rot="5400000">
            <a:off x="3691255" y="2574925"/>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3165" y="2800985"/>
            <a:ext cx="2886075"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462530" y="2911475"/>
            <a:ext cx="3831590" cy="306705"/>
          </a:xfrm>
          <a:prstGeom prst="rect">
            <a:avLst/>
          </a:prstGeom>
          <a:noFill/>
        </p:spPr>
        <p:txBody>
          <a:bodyPr wrap="square" rtlCol="0">
            <a:spAutoFit/>
          </a:bodyPr>
          <a:lstStyle/>
          <a:p>
            <a:r>
              <a:rPr lang="en-US" altLang="zh-CN" sz="1400"/>
              <a:t>DeepStack</a:t>
            </a:r>
            <a:r>
              <a:rPr lang="en-US" altLang="zh-CN" sz="1000"/>
              <a:t>(CFR + subgame + Deeplearning)</a:t>
            </a:r>
          </a:p>
        </p:txBody>
      </p:sp>
      <p:sp>
        <p:nvSpPr>
          <p:cNvPr id="18" name="右箭头 17"/>
          <p:cNvSpPr/>
          <p:nvPr/>
        </p:nvSpPr>
        <p:spPr>
          <a:xfrm rot="5400000">
            <a:off x="3691255" y="3478530"/>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436495" y="3704590"/>
            <a:ext cx="2886075" cy="984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63800" y="3814445"/>
            <a:ext cx="2858770" cy="829945"/>
          </a:xfrm>
          <a:prstGeom prst="rect">
            <a:avLst/>
          </a:prstGeom>
          <a:noFill/>
        </p:spPr>
        <p:txBody>
          <a:bodyPr wrap="square" rtlCol="0">
            <a:spAutoFit/>
          </a:bodyPr>
          <a:lstStyle/>
          <a:p>
            <a:r>
              <a:rPr lang="en-US" altLang="zh-CN" sz="1400"/>
              <a:t>Libratus</a:t>
            </a:r>
            <a:r>
              <a:rPr lang="en-US" altLang="zh-CN" sz="1000"/>
              <a:t>(safe-nested subgame solving);</a:t>
            </a:r>
          </a:p>
          <a:p>
            <a:endParaRPr lang="en-US" altLang="zh-CN" sz="1000"/>
          </a:p>
          <a:p>
            <a:r>
              <a:rPr lang="en-US" altLang="zh-CN" sz="1000"/>
              <a:t> </a:t>
            </a:r>
            <a:r>
              <a:rPr lang="en-US" altLang="zh-CN" sz="1400"/>
              <a:t>Pluribus</a:t>
            </a:r>
            <a:r>
              <a:rPr lang="en-US" altLang="zh-CN" sz="1000"/>
              <a:t>(MCCFR + subgame + Heuristically Search)</a:t>
            </a:r>
            <a:endParaRPr lang="zh-CN" altLang="en-US" sz="1000"/>
          </a:p>
        </p:txBody>
      </p:sp>
      <p:pic>
        <p:nvPicPr>
          <p:cNvPr id="21" name="图片 20"/>
          <p:cNvPicPr>
            <a:picLocks noChangeAspect="1"/>
          </p:cNvPicPr>
          <p:nvPr/>
        </p:nvPicPr>
        <p:blipFill>
          <a:blip r:embed="rId5"/>
          <a:stretch>
            <a:fillRect/>
          </a:stretch>
        </p:blipFill>
        <p:spPr>
          <a:xfrm>
            <a:off x="5554980" y="2007870"/>
            <a:ext cx="3344545" cy="1917700"/>
          </a:xfrm>
          <a:prstGeom prst="rect">
            <a:avLst/>
          </a:prstGeom>
        </p:spPr>
      </p:pic>
      <p:sp>
        <p:nvSpPr>
          <p:cNvPr id="22" name="右箭头 21"/>
          <p:cNvSpPr/>
          <p:nvPr/>
        </p:nvSpPr>
        <p:spPr>
          <a:xfrm>
            <a:off x="5349240" y="3062605"/>
            <a:ext cx="422910" cy="75565"/>
          </a:xfrm>
          <a:prstGeom prst="rightArrow">
            <a:avLst/>
          </a:prstGeom>
          <a:solidFill>
            <a:srgbClr val="FF0000"/>
          </a:solid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23</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多智能体强化学习的研究现状与动态</a:t>
            </a:r>
          </a:p>
        </p:txBody>
      </p:sp>
      <p:graphicFrame>
        <p:nvGraphicFramePr>
          <p:cNvPr id="6" name="表格 5"/>
          <p:cNvGraphicFramePr/>
          <p:nvPr/>
        </p:nvGraphicFramePr>
        <p:xfrm>
          <a:off x="762635" y="878840"/>
          <a:ext cx="2915920" cy="1905000"/>
        </p:xfrm>
        <a:graphic>
          <a:graphicData uri="http://schemas.openxmlformats.org/drawingml/2006/table">
            <a:tbl>
              <a:tblPr firstRow="1" bandRow="1">
                <a:tableStyleId>{5C22544A-7EE6-4342-B048-85BDC9FD1C3A}</a:tableStyleId>
              </a:tblPr>
              <a:tblGrid>
                <a:gridCol w="966470">
                  <a:extLst>
                    <a:ext uri="{9D8B030D-6E8A-4147-A177-3AD203B41FA5}">
                      <a16:colId xmlns:a16="http://schemas.microsoft.com/office/drawing/2014/main" val="20000"/>
                    </a:ext>
                  </a:extLst>
                </a:gridCol>
                <a:gridCol w="1949450">
                  <a:extLst>
                    <a:ext uri="{9D8B030D-6E8A-4147-A177-3AD203B41FA5}">
                      <a16:colId xmlns:a16="http://schemas.microsoft.com/office/drawing/2014/main" val="20001"/>
                    </a:ext>
                  </a:extLst>
                </a:gridCol>
              </a:tblGrid>
              <a:tr h="381000">
                <a:tc gridSpan="2">
                  <a:txBody>
                    <a:bodyPr/>
                    <a:lstStyle/>
                    <a:p>
                      <a:pPr algn="ctr">
                        <a:buNone/>
                      </a:pPr>
                      <a:r>
                        <a:rPr lang="zh-CN" altLang="en-US"/>
                        <a:t>基于值函数</a:t>
                      </a:r>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a:buNone/>
                      </a:pPr>
                      <a:r>
                        <a:rPr lang="en-US" altLang="zh-CN"/>
                        <a:t>1992</a:t>
                      </a:r>
                      <a:r>
                        <a:rPr lang="zh-CN" altLang="en-US"/>
                        <a:t>年</a:t>
                      </a:r>
                    </a:p>
                  </a:txBody>
                  <a:tcPr/>
                </a:tc>
                <a:tc>
                  <a:txBody>
                    <a:bodyPr/>
                    <a:lstStyle/>
                    <a:p>
                      <a:pPr>
                        <a:buNone/>
                      </a:pPr>
                      <a:r>
                        <a:rPr lang="en-US" altLang="zh-CN"/>
                        <a:t>Q-learning</a:t>
                      </a:r>
                    </a:p>
                  </a:txBody>
                  <a:tcPr/>
                </a:tc>
                <a:extLst>
                  <a:ext uri="{0D108BD9-81ED-4DB2-BD59-A6C34878D82A}">
                    <a16:rowId xmlns:a16="http://schemas.microsoft.com/office/drawing/2014/main" val="10001"/>
                  </a:ext>
                </a:extLst>
              </a:tr>
              <a:tr h="381000">
                <a:tc>
                  <a:txBody>
                    <a:bodyPr/>
                    <a:lstStyle/>
                    <a:p>
                      <a:pPr>
                        <a:buNone/>
                      </a:pPr>
                      <a:r>
                        <a:rPr lang="en-US" altLang="zh-CN"/>
                        <a:t>2013</a:t>
                      </a:r>
                      <a:r>
                        <a:rPr lang="zh-CN" altLang="en-US"/>
                        <a:t>年</a:t>
                      </a:r>
                    </a:p>
                  </a:txBody>
                  <a:tcPr/>
                </a:tc>
                <a:tc>
                  <a:txBody>
                    <a:bodyPr/>
                    <a:lstStyle/>
                    <a:p>
                      <a:pPr>
                        <a:buNone/>
                      </a:pPr>
                      <a:r>
                        <a:rPr lang="en-US" altLang="zh-CN"/>
                        <a:t>DQN</a:t>
                      </a:r>
                    </a:p>
                  </a:txBody>
                  <a:tcPr/>
                </a:tc>
                <a:extLst>
                  <a:ext uri="{0D108BD9-81ED-4DB2-BD59-A6C34878D82A}">
                    <a16:rowId xmlns:a16="http://schemas.microsoft.com/office/drawing/2014/main" val="10002"/>
                  </a:ext>
                </a:extLst>
              </a:tr>
              <a:tr h="381000">
                <a:tc>
                  <a:txBody>
                    <a:bodyPr/>
                    <a:lstStyle/>
                    <a:p>
                      <a:pPr>
                        <a:buNone/>
                      </a:pPr>
                      <a:r>
                        <a:rPr lang="en-US" altLang="zh-CN"/>
                        <a:t>2016</a:t>
                      </a:r>
                      <a:r>
                        <a:rPr lang="zh-CN" altLang="en-US"/>
                        <a:t>年</a:t>
                      </a:r>
                    </a:p>
                  </a:txBody>
                  <a:tcPr/>
                </a:tc>
                <a:tc>
                  <a:txBody>
                    <a:bodyPr/>
                    <a:lstStyle/>
                    <a:p>
                      <a:pPr>
                        <a:buNone/>
                      </a:pPr>
                      <a:r>
                        <a:rPr lang="en-US" altLang="zh-CN"/>
                        <a:t>Double DQN</a:t>
                      </a:r>
                    </a:p>
                  </a:txBody>
                  <a:tcPr/>
                </a:tc>
                <a:extLst>
                  <a:ext uri="{0D108BD9-81ED-4DB2-BD59-A6C34878D82A}">
                    <a16:rowId xmlns:a16="http://schemas.microsoft.com/office/drawing/2014/main" val="10003"/>
                  </a:ext>
                </a:extLst>
              </a:tr>
              <a:tr h="381000">
                <a:tc>
                  <a:txBody>
                    <a:bodyPr/>
                    <a:lstStyle/>
                    <a:p>
                      <a:pPr>
                        <a:buNone/>
                      </a:pPr>
                      <a:r>
                        <a:rPr lang="en-US" altLang="zh-CN"/>
                        <a:t>2017</a:t>
                      </a:r>
                      <a:r>
                        <a:rPr lang="zh-CN" altLang="en-US"/>
                        <a:t>年</a:t>
                      </a:r>
                    </a:p>
                  </a:txBody>
                  <a:tcPr/>
                </a:tc>
                <a:tc>
                  <a:txBody>
                    <a:bodyPr/>
                    <a:lstStyle/>
                    <a:p>
                      <a:pPr>
                        <a:buNone/>
                      </a:pPr>
                      <a:r>
                        <a:rPr lang="en-US" altLang="zh-CN"/>
                        <a:t>NAF</a:t>
                      </a:r>
                    </a:p>
                  </a:txBody>
                  <a:tcPr/>
                </a:tc>
                <a:extLst>
                  <a:ext uri="{0D108BD9-81ED-4DB2-BD59-A6C34878D82A}">
                    <a16:rowId xmlns:a16="http://schemas.microsoft.com/office/drawing/2014/main" val="10004"/>
                  </a:ext>
                </a:extLst>
              </a:tr>
            </a:tbl>
          </a:graphicData>
        </a:graphic>
      </p:graphicFrame>
      <p:graphicFrame>
        <p:nvGraphicFramePr>
          <p:cNvPr id="23" name="表格 22"/>
          <p:cNvGraphicFramePr/>
          <p:nvPr/>
        </p:nvGraphicFramePr>
        <p:xfrm>
          <a:off x="3962400" y="878840"/>
          <a:ext cx="4559300" cy="2286000"/>
        </p:xfrm>
        <a:graphic>
          <a:graphicData uri="http://schemas.openxmlformats.org/drawingml/2006/table">
            <a:tbl>
              <a:tblPr firstRow="1" bandRow="1">
                <a:tableStyleId>{5C22544A-7EE6-4342-B048-85BDC9FD1C3A}</a:tableStyleId>
              </a:tblPr>
              <a:tblGrid>
                <a:gridCol w="1265555">
                  <a:extLst>
                    <a:ext uri="{9D8B030D-6E8A-4147-A177-3AD203B41FA5}">
                      <a16:colId xmlns:a16="http://schemas.microsoft.com/office/drawing/2014/main" val="20000"/>
                    </a:ext>
                  </a:extLst>
                </a:gridCol>
                <a:gridCol w="3293745">
                  <a:extLst>
                    <a:ext uri="{9D8B030D-6E8A-4147-A177-3AD203B41FA5}">
                      <a16:colId xmlns:a16="http://schemas.microsoft.com/office/drawing/2014/main" val="20001"/>
                    </a:ext>
                  </a:extLst>
                </a:gridCol>
              </a:tblGrid>
              <a:tr h="381000">
                <a:tc gridSpan="2">
                  <a:txBody>
                    <a:bodyPr/>
                    <a:lstStyle/>
                    <a:p>
                      <a:pPr algn="ctr">
                        <a:buNone/>
                      </a:pPr>
                      <a:r>
                        <a:rPr lang="zh-CN" altLang="en-US"/>
                        <a:t>基于策略</a:t>
                      </a:r>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a:buNone/>
                      </a:pPr>
                      <a:r>
                        <a:rPr lang="en-US" altLang="zh-CN"/>
                        <a:t>1992</a:t>
                      </a:r>
                      <a:r>
                        <a:rPr lang="zh-CN" altLang="en-US"/>
                        <a:t>年</a:t>
                      </a:r>
                    </a:p>
                  </a:txBody>
                  <a:tcPr/>
                </a:tc>
                <a:tc>
                  <a:txBody>
                    <a:bodyPr/>
                    <a:lstStyle/>
                    <a:p>
                      <a:pPr>
                        <a:buNone/>
                      </a:pPr>
                      <a:r>
                        <a:rPr lang="en-US" altLang="zh-CN"/>
                        <a:t>Policy gradient (PG)</a:t>
                      </a:r>
                    </a:p>
                  </a:txBody>
                  <a:tcPr/>
                </a:tc>
                <a:extLst>
                  <a:ext uri="{0D108BD9-81ED-4DB2-BD59-A6C34878D82A}">
                    <a16:rowId xmlns:a16="http://schemas.microsoft.com/office/drawing/2014/main" val="10001"/>
                  </a:ext>
                </a:extLst>
              </a:tr>
              <a:tr h="381000">
                <a:tc>
                  <a:txBody>
                    <a:bodyPr/>
                    <a:lstStyle/>
                    <a:p>
                      <a:pPr>
                        <a:buNone/>
                      </a:pPr>
                      <a:r>
                        <a:rPr lang="en-US" altLang="zh-CN"/>
                        <a:t>2014</a:t>
                      </a:r>
                      <a:r>
                        <a:rPr lang="zh-CN" altLang="en-US"/>
                        <a:t>年</a:t>
                      </a:r>
                    </a:p>
                  </a:txBody>
                  <a:tcPr/>
                </a:tc>
                <a:tc>
                  <a:txBody>
                    <a:bodyPr/>
                    <a:lstStyle/>
                    <a:p>
                      <a:pPr>
                        <a:buNone/>
                      </a:pPr>
                      <a:r>
                        <a:rPr lang="en-US" altLang="zh-CN"/>
                        <a:t>Deterministic PG (DPG)</a:t>
                      </a:r>
                    </a:p>
                  </a:txBody>
                  <a:tcPr/>
                </a:tc>
                <a:extLst>
                  <a:ext uri="{0D108BD9-81ED-4DB2-BD59-A6C34878D82A}">
                    <a16:rowId xmlns:a16="http://schemas.microsoft.com/office/drawing/2014/main" val="10002"/>
                  </a:ext>
                </a:extLst>
              </a:tr>
              <a:tr h="381000">
                <a:tc>
                  <a:txBody>
                    <a:bodyPr/>
                    <a:lstStyle/>
                    <a:p>
                      <a:pPr>
                        <a:buNone/>
                      </a:pPr>
                      <a:r>
                        <a:rPr lang="en-US" altLang="zh-CN"/>
                        <a:t>2016</a:t>
                      </a:r>
                      <a:r>
                        <a:rPr lang="zh-CN" altLang="en-US"/>
                        <a:t>年</a:t>
                      </a:r>
                    </a:p>
                  </a:txBody>
                  <a:tcPr/>
                </a:tc>
                <a:tc>
                  <a:txBody>
                    <a:bodyPr/>
                    <a:lstStyle/>
                    <a:p>
                      <a:pPr>
                        <a:buNone/>
                      </a:pPr>
                      <a:r>
                        <a:rPr lang="en-US" altLang="zh-CN"/>
                        <a:t>Deep DPG </a:t>
                      </a:r>
                      <a:r>
                        <a:rPr lang="en-US" altLang="zh-CN" sz="1350">
                          <a:sym typeface="+mn-ea"/>
                        </a:rPr>
                        <a:t>(DDPG)</a:t>
                      </a:r>
                      <a:endParaRPr lang="en-US" altLang="zh-CN"/>
                    </a:p>
                  </a:txBody>
                  <a:tcPr/>
                </a:tc>
                <a:extLst>
                  <a:ext uri="{0D108BD9-81ED-4DB2-BD59-A6C34878D82A}">
                    <a16:rowId xmlns:a16="http://schemas.microsoft.com/office/drawing/2014/main" val="10003"/>
                  </a:ext>
                </a:extLst>
              </a:tr>
              <a:tr h="381000">
                <a:tc>
                  <a:txBody>
                    <a:bodyPr/>
                    <a:lstStyle/>
                    <a:p>
                      <a:pPr>
                        <a:buNone/>
                      </a:pPr>
                      <a:r>
                        <a:rPr lang="en-US" altLang="zh-CN"/>
                        <a:t>2017</a:t>
                      </a:r>
                      <a:r>
                        <a:rPr lang="zh-CN" altLang="en-US"/>
                        <a:t>年</a:t>
                      </a:r>
                    </a:p>
                  </a:txBody>
                  <a:tcPr/>
                </a:tc>
                <a:tc>
                  <a:txBody>
                    <a:bodyPr/>
                    <a:lstStyle/>
                    <a:p>
                      <a:pPr>
                        <a:buNone/>
                      </a:pPr>
                      <a:r>
                        <a:rPr lang="en-US" altLang="zh-CN"/>
                        <a:t>Trust Region Policy Optimization(TRPO)</a:t>
                      </a:r>
                      <a:endParaRPr lang="zh-CN" altLang="en-US"/>
                    </a:p>
                  </a:txBody>
                  <a:tcPr/>
                </a:tc>
                <a:extLst>
                  <a:ext uri="{0D108BD9-81ED-4DB2-BD59-A6C34878D82A}">
                    <a16:rowId xmlns:a16="http://schemas.microsoft.com/office/drawing/2014/main" val="10004"/>
                  </a:ext>
                </a:extLst>
              </a:tr>
              <a:tr h="381000">
                <a:tc>
                  <a:txBody>
                    <a:bodyPr/>
                    <a:lstStyle/>
                    <a:p>
                      <a:pPr>
                        <a:buNone/>
                      </a:pPr>
                      <a:r>
                        <a:rPr lang="en-US" altLang="zh-CN"/>
                        <a:t>2018</a:t>
                      </a:r>
                      <a:r>
                        <a:rPr lang="zh-CN" altLang="en-US"/>
                        <a:t>年</a:t>
                      </a:r>
                    </a:p>
                  </a:txBody>
                  <a:tcPr/>
                </a:tc>
                <a:tc>
                  <a:txBody>
                    <a:bodyPr/>
                    <a:lstStyle/>
                    <a:p>
                      <a:pPr>
                        <a:buNone/>
                      </a:pPr>
                      <a:r>
                        <a:rPr lang="en-US" altLang="zh-CN"/>
                        <a:t>Proximal </a:t>
                      </a:r>
                      <a:r>
                        <a:rPr lang="en-US" altLang="zh-CN" sz="1350">
                          <a:sym typeface="+mn-ea"/>
                        </a:rPr>
                        <a:t>Policy Optimization (PPO)</a:t>
                      </a:r>
                      <a:endParaRPr lang="en-US" altLang="zh-CN"/>
                    </a:p>
                  </a:txBody>
                  <a:tcPr/>
                </a:tc>
                <a:extLst>
                  <a:ext uri="{0D108BD9-81ED-4DB2-BD59-A6C34878D82A}">
                    <a16:rowId xmlns:a16="http://schemas.microsoft.com/office/drawing/2014/main" val="10005"/>
                  </a:ext>
                </a:extLst>
              </a:tr>
            </a:tbl>
          </a:graphicData>
        </a:graphic>
      </p:graphicFrame>
      <p:sp>
        <p:nvSpPr>
          <p:cNvPr id="25" name="文本框 24"/>
          <p:cNvSpPr txBox="1"/>
          <p:nvPr/>
        </p:nvSpPr>
        <p:spPr>
          <a:xfrm>
            <a:off x="762635" y="4192905"/>
            <a:ext cx="8645525" cy="368300"/>
          </a:xfrm>
          <a:prstGeom prst="rect">
            <a:avLst/>
          </a:prstGeom>
          <a:noFill/>
        </p:spPr>
        <p:txBody>
          <a:bodyPr wrap="square" rtlCol="0">
            <a:spAutoFit/>
          </a:bodyPr>
          <a:lstStyle/>
          <a:p>
            <a:r>
              <a:rPr lang="zh-CN" altLang="en-US"/>
              <a:t>平均场博弈</a:t>
            </a:r>
            <a:r>
              <a:rPr lang="en-US" altLang="zh-CN"/>
              <a:t>(MFG)+ DRL    </a:t>
            </a:r>
            <a:r>
              <a:rPr lang="zh-CN" altLang="en-US">
                <a:sym typeface="+mn-ea"/>
              </a:rPr>
              <a:t>蚁群算法</a:t>
            </a:r>
            <a:r>
              <a:rPr lang="en-US" altLang="zh-CN">
                <a:sym typeface="+mn-ea"/>
              </a:rPr>
              <a:t> + DRL</a:t>
            </a:r>
            <a:r>
              <a:rPr lang="en-US" altLang="zh-CN"/>
              <a:t>   </a:t>
            </a:r>
          </a:p>
        </p:txBody>
      </p:sp>
      <p:sp>
        <p:nvSpPr>
          <p:cNvPr id="27" name="文本框 26"/>
          <p:cNvSpPr txBox="1"/>
          <p:nvPr/>
        </p:nvSpPr>
        <p:spPr>
          <a:xfrm>
            <a:off x="762635" y="3494405"/>
            <a:ext cx="6680200" cy="368300"/>
          </a:xfrm>
          <a:prstGeom prst="rect">
            <a:avLst/>
          </a:prstGeom>
          <a:noFill/>
        </p:spPr>
        <p:txBody>
          <a:bodyPr wrap="square" rtlCol="0">
            <a:spAutoFit/>
          </a:bodyPr>
          <a:lstStyle/>
          <a:p>
            <a:r>
              <a:rPr lang="en-US" altLang="zh-CN"/>
              <a:t>Actor-Critic algorithm(AC, A3C)</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24</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grpSp>
        <p:nvGrpSpPr>
          <p:cNvPr id="71" name="b8b364be-8690-4e23-87ef-0b6949f2706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029625" y="1037590"/>
            <a:ext cx="6381899" cy="2311632"/>
            <a:chOff x="1928944" y="2202498"/>
            <a:chExt cx="8292291" cy="3003958"/>
          </a:xfrm>
        </p:grpSpPr>
        <p:grpSp>
          <p:nvGrpSpPr>
            <p:cNvPr id="72" name="ïsľiďê"/>
            <p:cNvGrpSpPr/>
            <p:nvPr/>
          </p:nvGrpSpPr>
          <p:grpSpPr>
            <a:xfrm flipV="1">
              <a:off x="8148228" y="3104964"/>
              <a:ext cx="2073007" cy="998224"/>
              <a:chOff x="8030808" y="2996952"/>
              <a:chExt cx="2073007" cy="998224"/>
            </a:xfrm>
          </p:grpSpPr>
          <p:grpSp>
            <p:nvGrpSpPr>
              <p:cNvPr id="73" name="îşliḓê"/>
              <p:cNvGrpSpPr/>
              <p:nvPr/>
            </p:nvGrpSpPr>
            <p:grpSpPr>
              <a:xfrm>
                <a:off x="8030808" y="3331042"/>
                <a:ext cx="2073007" cy="664134"/>
                <a:chOff x="6470247" y="2038350"/>
                <a:chExt cx="1898126" cy="608107"/>
              </a:xfrm>
            </p:grpSpPr>
            <p:sp>
              <p:nvSpPr>
                <p:cNvPr id="74" name="îšļídê"/>
                <p:cNvSpPr/>
                <p:nvPr/>
              </p:nvSpPr>
              <p:spPr>
                <a:xfrm rot="10800000" flipH="1">
                  <a:off x="7419524"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5" name="îsḷíďe"/>
                <p:cNvSpPr/>
                <p:nvPr/>
              </p:nvSpPr>
              <p:spPr>
                <a:xfrm rot="10800000">
                  <a:off x="647024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6" name="i$ľîďê"/>
              <p:cNvSpPr/>
              <p:nvPr/>
            </p:nvSpPr>
            <p:spPr>
              <a:xfrm>
                <a:off x="8733220" y="2996952"/>
                <a:ext cx="668179" cy="6681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7" name="íṩ1îďè"/>
            <p:cNvGrpSpPr/>
            <p:nvPr/>
          </p:nvGrpSpPr>
          <p:grpSpPr>
            <a:xfrm>
              <a:off x="1928944" y="3162682"/>
              <a:ext cx="2073004" cy="998224"/>
              <a:chOff x="1811524" y="2996952"/>
              <a:chExt cx="2073004" cy="998224"/>
            </a:xfrm>
          </p:grpSpPr>
          <p:grpSp>
            <p:nvGrpSpPr>
              <p:cNvPr id="78" name="íşḷíḓé"/>
              <p:cNvGrpSpPr/>
              <p:nvPr/>
            </p:nvGrpSpPr>
            <p:grpSpPr>
              <a:xfrm>
                <a:off x="1811524" y="3331042"/>
                <a:ext cx="2073004" cy="664134"/>
                <a:chOff x="775627" y="2038350"/>
                <a:chExt cx="1898125" cy="608107"/>
              </a:xfrm>
            </p:grpSpPr>
            <p:sp>
              <p:nvSpPr>
                <p:cNvPr id="79" name="iṥḷíḋê"/>
                <p:cNvSpPr/>
                <p:nvPr/>
              </p:nvSpPr>
              <p:spPr>
                <a:xfrm rot="10800000" flipH="1">
                  <a:off x="1724903"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0" name="ïşľíḑè"/>
                <p:cNvSpPr/>
                <p:nvPr/>
              </p:nvSpPr>
              <p:spPr>
                <a:xfrm rot="10800000">
                  <a:off x="77562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8 w 948849"/>
                    <a:gd name="connsiteY4" fmla="*/ 255575 h 608107"/>
                    <a:gd name="connsiteX5" fmla="*/ 0 w 948849"/>
                    <a:gd name="connsiteY5" fmla="*/ 255682 h 608107"/>
                    <a:gd name="connsiteX6" fmla="*/ 0 w 948849"/>
                    <a:gd name="connsiteY6" fmla="*/ 53 h 608107"/>
                    <a:gd name="connsiteX7" fmla="*/ 1058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8" y="255575"/>
                      </a:cubicBezTo>
                      <a:lnTo>
                        <a:pt x="0" y="255682"/>
                      </a:lnTo>
                      <a:lnTo>
                        <a:pt x="0" y="53"/>
                      </a:lnTo>
                      <a:lnTo>
                        <a:pt x="1058" y="0"/>
                      </a:lnTo>
                      <a:cubicBezTo>
                        <a:pt x="210963" y="0"/>
                        <a:pt x="396028" y="106351"/>
                        <a:pt x="505310" y="268109"/>
                      </a:cubicBezTo>
                      <a:lnTo>
                        <a:pt x="550556" y="351468"/>
                      </a:lnTo>
                      <a:lnTo>
                        <a:pt x="948849" y="351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1" name="íSḻîḓê"/>
              <p:cNvSpPr/>
              <p:nvPr/>
            </p:nvSpPr>
            <p:spPr>
              <a:xfrm>
                <a:off x="2513936" y="2996952"/>
                <a:ext cx="668179" cy="6681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2" name="îṥḷîḋè"/>
            <p:cNvGrpSpPr/>
            <p:nvPr/>
          </p:nvGrpSpPr>
          <p:grpSpPr>
            <a:xfrm flipV="1">
              <a:off x="4004691" y="3104679"/>
              <a:ext cx="2073004" cy="998224"/>
              <a:chOff x="3885704" y="2996952"/>
              <a:chExt cx="2073004" cy="998224"/>
            </a:xfrm>
          </p:grpSpPr>
          <p:grpSp>
            <p:nvGrpSpPr>
              <p:cNvPr id="83" name="ïṡḷiḋe"/>
              <p:cNvGrpSpPr/>
              <p:nvPr/>
            </p:nvGrpSpPr>
            <p:grpSpPr>
              <a:xfrm>
                <a:off x="3885704" y="3331042"/>
                <a:ext cx="2073004" cy="664134"/>
                <a:chOff x="2674830" y="2038350"/>
                <a:chExt cx="1898125" cy="608107"/>
              </a:xfrm>
            </p:grpSpPr>
            <p:sp>
              <p:nvSpPr>
                <p:cNvPr id="84" name="iş1iďê"/>
                <p:cNvSpPr/>
                <p:nvPr/>
              </p:nvSpPr>
              <p:spPr>
                <a:xfrm rot="10800000" flipH="1">
                  <a:off x="362410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5" name="îšḷiďê"/>
                <p:cNvSpPr/>
                <p:nvPr/>
              </p:nvSpPr>
              <p:spPr>
                <a:xfrm rot="10800000">
                  <a:off x="267483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6" name="ïṩlídé"/>
              <p:cNvSpPr/>
              <p:nvPr/>
            </p:nvSpPr>
            <p:spPr>
              <a:xfrm>
                <a:off x="4588118" y="2996952"/>
                <a:ext cx="668179" cy="668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7" name="ïṡ1iḍé"/>
            <p:cNvGrpSpPr/>
            <p:nvPr/>
          </p:nvGrpSpPr>
          <p:grpSpPr>
            <a:xfrm>
              <a:off x="6075216" y="3162682"/>
              <a:ext cx="2073004" cy="998224"/>
              <a:chOff x="5957796" y="2996952"/>
              <a:chExt cx="2073004" cy="998224"/>
            </a:xfrm>
          </p:grpSpPr>
          <p:grpSp>
            <p:nvGrpSpPr>
              <p:cNvPr id="88" name="iśľïdé"/>
              <p:cNvGrpSpPr/>
              <p:nvPr/>
            </p:nvGrpSpPr>
            <p:grpSpPr>
              <a:xfrm>
                <a:off x="5957796" y="3331042"/>
                <a:ext cx="2073004" cy="664134"/>
                <a:chOff x="4572120" y="2038350"/>
                <a:chExt cx="1898125" cy="608107"/>
              </a:xfrm>
            </p:grpSpPr>
            <p:sp>
              <p:nvSpPr>
                <p:cNvPr id="89" name="íśļïḍe"/>
                <p:cNvSpPr/>
                <p:nvPr/>
              </p:nvSpPr>
              <p:spPr>
                <a:xfrm rot="10800000" flipH="1">
                  <a:off x="552139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0" name="íṡļíďê"/>
                <p:cNvSpPr/>
                <p:nvPr/>
              </p:nvSpPr>
              <p:spPr>
                <a:xfrm rot="10800000">
                  <a:off x="457212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1" name="iṥľîḍe"/>
              <p:cNvSpPr/>
              <p:nvPr/>
            </p:nvSpPr>
            <p:spPr>
              <a:xfrm>
                <a:off x="6660211" y="2996952"/>
                <a:ext cx="668179" cy="6681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92" name="iṡḻíḋè"/>
            <p:cNvGrpSpPr/>
            <p:nvPr/>
          </p:nvGrpSpPr>
          <p:grpSpPr>
            <a:xfrm>
              <a:off x="6075666" y="4160953"/>
              <a:ext cx="2481029" cy="1045503"/>
              <a:chOff x="6075666" y="4160953"/>
              <a:chExt cx="2481029" cy="1045503"/>
            </a:xfrm>
          </p:grpSpPr>
          <p:sp>
            <p:nvSpPr>
              <p:cNvPr id="93" name="ïšļïḑè"/>
              <p:cNvSpPr txBox="1"/>
              <p:nvPr/>
            </p:nvSpPr>
            <p:spPr bwMode="auto">
              <a:xfrm>
                <a:off x="6102894" y="4160953"/>
                <a:ext cx="2045384" cy="623011"/>
              </a:xfrm>
              <a:prstGeom prst="rect">
                <a:avLst/>
              </a:prstGeom>
              <a:noFill/>
            </p:spPr>
            <p:txBody>
              <a:bodyPr wrap="none" lIns="90000" tIns="46800" rIns="90000" bIns="46800">
                <a:normAutofit/>
              </a:bodyPr>
              <a:lstStyle/>
              <a:p>
                <a:pPr latinLnBrk="0"/>
                <a:r>
                  <a:rPr lang="zh-CN" altLang="en-US" sz="1400" dirty="0">
                    <a:solidFill>
                      <a:schemeClr val="accent5"/>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博三：</a:t>
                </a:r>
                <a:r>
                  <a:rPr lang="en-US" altLang="zh-CN" sz="140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Game + MARL</a:t>
                </a:r>
              </a:p>
            </p:txBody>
          </p:sp>
          <p:sp>
            <p:nvSpPr>
              <p:cNvPr id="94" name="iṧḻîḍe"/>
              <p:cNvSpPr txBox="1"/>
              <p:nvPr/>
            </p:nvSpPr>
            <p:spPr bwMode="auto">
              <a:xfrm>
                <a:off x="6075666" y="4650285"/>
                <a:ext cx="2481029" cy="556171"/>
              </a:xfrm>
              <a:prstGeom prst="rect">
                <a:avLst/>
              </a:prstGeom>
              <a:noFill/>
            </p:spPr>
            <p:txBody>
              <a:bodyPr wrap="square" lIns="90000" tIns="46800" rIns="90000" bIns="46800">
                <a:noAutofit/>
              </a:bodyPr>
              <a:lstStyle/>
              <a:p>
                <a:pPr latinLnBrk="0">
                  <a:lnSpc>
                    <a:spcPct val="120000"/>
                  </a:lnSpc>
                </a:pP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1 </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A</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 </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2-3</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SCI</a:t>
                </a:r>
              </a:p>
            </p:txBody>
          </p:sp>
        </p:grpSp>
        <p:grpSp>
          <p:nvGrpSpPr>
            <p:cNvPr id="95" name="íślïḍè"/>
            <p:cNvGrpSpPr/>
            <p:nvPr/>
          </p:nvGrpSpPr>
          <p:grpSpPr>
            <a:xfrm>
              <a:off x="1928959" y="4340017"/>
              <a:ext cx="2778884" cy="866137"/>
              <a:chOff x="1928959" y="4340017"/>
              <a:chExt cx="2778884" cy="866137"/>
            </a:xfrm>
          </p:grpSpPr>
          <p:sp>
            <p:nvSpPr>
              <p:cNvPr id="96" name="i$ḻíḍè"/>
              <p:cNvSpPr txBox="1"/>
              <p:nvPr/>
            </p:nvSpPr>
            <p:spPr bwMode="auto">
              <a:xfrm>
                <a:off x="1928959" y="4340017"/>
                <a:ext cx="2778884" cy="443947"/>
              </a:xfrm>
              <a:prstGeom prst="rect">
                <a:avLst/>
              </a:prstGeom>
              <a:noFill/>
            </p:spPr>
            <p:txBody>
              <a:bodyPr wrap="none" lIns="90000" tIns="46800" rIns="90000" bIns="46800">
                <a:normAutofit/>
              </a:bodyPr>
              <a:lstStyle/>
              <a:p>
                <a:pPr algn="l" latinLnBrk="0"/>
                <a:r>
                  <a:rPr lang="zh-CN" altLang="en-US" sz="1400" dirty="0">
                    <a:solidFill>
                      <a:schemeClr val="accent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博一：</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Game Theory</a:t>
                </a:r>
              </a:p>
            </p:txBody>
          </p:sp>
          <p:sp>
            <p:nvSpPr>
              <p:cNvPr id="97" name="í$ļïḓé"/>
              <p:cNvSpPr txBox="1"/>
              <p:nvPr/>
            </p:nvSpPr>
            <p:spPr bwMode="auto">
              <a:xfrm>
                <a:off x="2116686" y="4649975"/>
                <a:ext cx="2292764" cy="556179"/>
              </a:xfrm>
              <a:prstGeom prst="rect">
                <a:avLst/>
              </a:prstGeom>
              <a:noFill/>
            </p:spPr>
            <p:txBody>
              <a:bodyPr wrap="square" lIns="90000" tIns="46800" rIns="90000" bIns="46800">
                <a:normAutofit/>
              </a:bodyPr>
              <a:lstStyle/>
              <a:p>
                <a:pPr latinLnBrk="0">
                  <a:lnSpc>
                    <a:spcPct val="120000"/>
                  </a:lnSpc>
                </a:pP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CCF A/B</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a:t>
                </a:r>
              </a:p>
            </p:txBody>
          </p:sp>
        </p:grpSp>
        <p:sp>
          <p:nvSpPr>
            <p:cNvPr id="99" name="íṡḻïďè"/>
            <p:cNvSpPr txBox="1"/>
            <p:nvPr/>
          </p:nvSpPr>
          <p:spPr bwMode="auto">
            <a:xfrm>
              <a:off x="8148429" y="2516892"/>
              <a:ext cx="1907595" cy="587528"/>
            </a:xfrm>
            <a:prstGeom prst="rect">
              <a:avLst/>
            </a:prstGeom>
            <a:noFill/>
          </p:spPr>
          <p:txBody>
            <a:bodyPr wrap="none" lIns="90000" tIns="46800" rIns="90000" bIns="46800">
              <a:normAutofit/>
            </a:bodyPr>
            <a:lstStyle/>
            <a:p>
              <a:pPr latinLnBrk="0"/>
              <a:r>
                <a:rPr lang="zh-CN" altLang="en-US" sz="1400" dirty="0">
                  <a:solidFill>
                    <a:srgbClr val="7030A0"/>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博四：准备答辩论文</a:t>
              </a:r>
            </a:p>
          </p:txBody>
        </p:sp>
        <p:grpSp>
          <p:nvGrpSpPr>
            <p:cNvPr id="101" name="iślïďè"/>
            <p:cNvGrpSpPr/>
            <p:nvPr/>
          </p:nvGrpSpPr>
          <p:grpSpPr>
            <a:xfrm>
              <a:off x="3586082" y="2202498"/>
              <a:ext cx="2895221" cy="902747"/>
              <a:chOff x="3586082" y="2202498"/>
              <a:chExt cx="2895221" cy="902747"/>
            </a:xfrm>
          </p:grpSpPr>
          <p:sp>
            <p:nvSpPr>
              <p:cNvPr id="102" name="iṡḷiḓé"/>
              <p:cNvSpPr txBox="1"/>
              <p:nvPr/>
            </p:nvSpPr>
            <p:spPr bwMode="auto">
              <a:xfrm>
                <a:off x="3886412" y="2202498"/>
                <a:ext cx="2481029" cy="519038"/>
              </a:xfrm>
              <a:prstGeom prst="rect">
                <a:avLst/>
              </a:prstGeom>
              <a:noFill/>
            </p:spPr>
            <p:txBody>
              <a:bodyPr wrap="none" lIns="90000" tIns="46800" rIns="90000" bIns="46800">
                <a:normAutofit/>
              </a:bodyPr>
              <a:lstStyle/>
              <a:p>
                <a:pPr latinLnBrk="0"/>
                <a:r>
                  <a:rPr lang="zh-CN" altLang="en-US" sz="1400" dirty="0">
                    <a:solidFill>
                      <a:schemeClr val="accent2"/>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博二：</a:t>
                </a:r>
                <a:r>
                  <a:rPr lang="en-US" altLang="zh-CN" sz="140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MARL</a:t>
                </a:r>
              </a:p>
            </p:txBody>
          </p:sp>
          <p:sp>
            <p:nvSpPr>
              <p:cNvPr id="103" name="išḻíḋê"/>
              <p:cNvSpPr txBox="1"/>
              <p:nvPr/>
            </p:nvSpPr>
            <p:spPr bwMode="auto">
              <a:xfrm>
                <a:off x="3586082" y="2549074"/>
                <a:ext cx="2895221" cy="556171"/>
              </a:xfrm>
              <a:prstGeom prst="rect">
                <a:avLst/>
              </a:prstGeom>
              <a:noFill/>
            </p:spPr>
            <p:txBody>
              <a:bodyPr wrap="square" lIns="90000" tIns="46800" rIns="90000" bIns="46800">
                <a:normAutofit/>
              </a:bodyPr>
              <a:lstStyle/>
              <a:p>
                <a:pPr latinLnBrk="0">
                  <a:lnSpc>
                    <a:spcPct val="120000"/>
                  </a:lnSpc>
                </a:pP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CCF A/B</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 1-2</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SCI</a:t>
                </a:r>
              </a:p>
            </p:txBody>
          </p:sp>
        </p:grpSp>
        <p:sp>
          <p:nvSpPr>
            <p:cNvPr id="104" name="ïş1iḋe"/>
            <p:cNvSpPr/>
            <p:nvPr/>
          </p:nvSpPr>
          <p:spPr bwMode="auto">
            <a:xfrm>
              <a:off x="8985337" y="3566071"/>
              <a:ext cx="398789" cy="398789"/>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6" name="íśḻîde"/>
            <p:cNvSpPr/>
            <p:nvPr/>
          </p:nvSpPr>
          <p:spPr bwMode="auto">
            <a:xfrm>
              <a:off x="2765818" y="3297377"/>
              <a:ext cx="398789" cy="398789"/>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5" name="íş1iḑe"/>
            <p:cNvSpPr/>
            <p:nvPr/>
          </p:nvSpPr>
          <p:spPr bwMode="auto">
            <a:xfrm>
              <a:off x="6917189" y="3297377"/>
              <a:ext cx="398789" cy="398789"/>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7" name="iŝḷîḋe"/>
            <p:cNvSpPr/>
            <p:nvPr/>
          </p:nvSpPr>
          <p:spPr bwMode="auto">
            <a:xfrm>
              <a:off x="4839086" y="3566071"/>
              <a:ext cx="398789" cy="398789"/>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109" name="图片 108" descr="phd_logo2"/>
          <p:cNvPicPr>
            <a:picLocks noChangeAspect="1"/>
          </p:cNvPicPr>
          <p:nvPr/>
        </p:nvPicPr>
        <p:blipFill>
          <a:blip r:embed="rId5"/>
          <a:stretch>
            <a:fillRect/>
          </a:stretch>
        </p:blipFill>
        <p:spPr>
          <a:xfrm>
            <a:off x="7555230" y="1731645"/>
            <a:ext cx="1074420" cy="7677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6327058" y="1"/>
            <a:ext cx="1747685" cy="2920181"/>
          </a:xfrm>
          <a:prstGeom prst="parallelogram">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 name="平行四边形 2"/>
          <p:cNvSpPr/>
          <p:nvPr/>
        </p:nvSpPr>
        <p:spPr>
          <a:xfrm>
            <a:off x="6703141" y="1017639"/>
            <a:ext cx="1747685" cy="2920181"/>
          </a:xfrm>
          <a:prstGeom prst="parallelogram">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 name="文本框 3"/>
          <p:cNvSpPr txBox="1"/>
          <p:nvPr/>
        </p:nvSpPr>
        <p:spPr>
          <a:xfrm>
            <a:off x="1245501" y="1503472"/>
            <a:ext cx="4557252" cy="706755"/>
          </a:xfrm>
          <a:prstGeom prst="rect">
            <a:avLst/>
          </a:prstGeom>
          <a:noFill/>
        </p:spPr>
        <p:txBody>
          <a:bodyPr wrap="square" rtlCol="0">
            <a:spAutoFit/>
          </a:bodyPr>
          <a:lstStyle/>
          <a:p>
            <a:pPr algn="ctr"/>
            <a:r>
              <a:rPr lang="zh-CN" altLang="en-US" sz="4000" b="1" spc="450" dirty="0">
                <a:solidFill>
                  <a:srgbClr val="002060"/>
                </a:solidFill>
                <a:latin typeface="微软雅黑" panose="020B0503020204020204" pitchFamily="34" charset="-122"/>
                <a:ea typeface="微软雅黑" panose="020B0503020204020204" pitchFamily="34" charset="-122"/>
              </a:rPr>
              <a:t>谢谢老师！</a:t>
            </a:r>
          </a:p>
        </p:txBody>
      </p:sp>
      <p:sp>
        <p:nvSpPr>
          <p:cNvPr id="7" name="Freeform 7"/>
          <p:cNvSpPr>
            <a:spLocks noEditPoints="1"/>
          </p:cNvSpPr>
          <p:nvPr/>
        </p:nvSpPr>
        <p:spPr bwMode="auto">
          <a:xfrm>
            <a:off x="2111802" y="3654093"/>
            <a:ext cx="252000" cy="252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68562" tIns="34281" rIns="68562" bIns="34281" numCol="1" anchor="t" anchorCtr="0" compatLnSpc="1"/>
          <a:lstStyle/>
          <a:p>
            <a:endParaRPr lang="zh-CN" altLang="en-US">
              <a:solidFill>
                <a:schemeClr val="bg1"/>
              </a:solidFill>
            </a:endParaRPr>
          </a:p>
        </p:txBody>
      </p:sp>
      <p:sp>
        <p:nvSpPr>
          <p:cNvPr id="8" name="TextBox 7"/>
          <p:cNvSpPr txBox="1"/>
          <p:nvPr/>
        </p:nvSpPr>
        <p:spPr>
          <a:xfrm>
            <a:off x="2423115" y="3622367"/>
            <a:ext cx="745490" cy="313055"/>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李焜炽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01</a:t>
              </a:r>
              <a:endParaRPr lang="zh-CN" altLang="en-US" sz="3600" dirty="0"/>
            </a:p>
          </p:txBody>
        </p:sp>
      </p:grpSp>
      <p:sp>
        <p:nvSpPr>
          <p:cNvPr id="44" name="矩形 43"/>
          <p:cNvSpPr/>
          <p:nvPr/>
        </p:nvSpPr>
        <p:spPr>
          <a:xfrm>
            <a:off x="3108961"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个人简介与科研背景</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4</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84295" y="762635"/>
            <a:ext cx="848995" cy="8489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p:blipFill>
        <p:spPr>
          <a:xfrm>
            <a:off x="2359437" y="1611630"/>
            <a:ext cx="3899346" cy="2601595"/>
          </a:xfrm>
          <a:prstGeom prst="rect">
            <a:avLst/>
          </a:prstGeom>
        </p:spPr>
      </p:pic>
      <p:sp>
        <p:nvSpPr>
          <p:cNvPr id="11" name="文本框 10"/>
          <p:cNvSpPr txBox="1"/>
          <p:nvPr/>
        </p:nvSpPr>
        <p:spPr>
          <a:xfrm>
            <a:off x="2343785" y="4538980"/>
            <a:ext cx="5531485" cy="523220"/>
          </a:xfrm>
          <a:prstGeom prst="rect">
            <a:avLst/>
          </a:prstGeom>
          <a:noFill/>
        </p:spPr>
        <p:txBody>
          <a:bodyPr wrap="square" rtlCol="0">
            <a:spAutoFit/>
          </a:bodyPr>
          <a:lstStyle/>
          <a:p>
            <a:r>
              <a:rPr lang="zh-CN" altLang="en-US" sz="1400" b="1" dirty="0">
                <a:solidFill>
                  <a:schemeClr val="tx1"/>
                </a:solidFill>
                <a:latin typeface="微软雅黑" panose="020B0503020204020204" pitchFamily="34" charset="-122"/>
                <a:ea typeface="微软雅黑" panose="020B0503020204020204" pitchFamily="34" charset="-122"/>
                <a:sym typeface="+mn-ea"/>
              </a:rPr>
              <a:t>京北方信息技术股份有限公司； （</a:t>
            </a:r>
            <a:r>
              <a:rPr lang="en-US" altLang="zh-CN" sz="1400" b="1" dirty="0" err="1">
                <a:solidFill>
                  <a:schemeClr val="tx1"/>
                </a:solidFill>
                <a:latin typeface="微软雅黑" panose="020B0503020204020204" pitchFamily="34" charset="-122"/>
                <a:ea typeface="微软雅黑" panose="020B0503020204020204" pitchFamily="34" charset="-122"/>
                <a:sym typeface="+mn-ea"/>
              </a:rPr>
              <a:t>JavaWeb</a:t>
            </a:r>
            <a:r>
              <a:rPr lang="zh-CN" altLang="en-US" sz="1400" b="1" dirty="0">
                <a:solidFill>
                  <a:schemeClr val="tx1"/>
                </a:solidFill>
                <a:latin typeface="微软雅黑" panose="020B0503020204020204" pitchFamily="34" charset="-122"/>
                <a:ea typeface="微软雅黑" panose="020B0503020204020204" pitchFamily="34" charset="-122"/>
                <a:sym typeface="+mn-ea"/>
              </a:rPr>
              <a:t>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a:p>
            <a:r>
              <a:rPr lang="zh-CN" altLang="en-US" sz="14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en-US" altLang="zh-CN" sz="1400" b="1" dirty="0">
                <a:solidFill>
                  <a:schemeClr val="tx1"/>
                </a:solidFill>
                <a:latin typeface="微软雅黑" panose="020B0503020204020204" pitchFamily="34" charset="-122"/>
                <a:ea typeface="微软雅黑" panose="020B0503020204020204" pitchFamily="34" charset="-122"/>
                <a:sym typeface="+mn-ea"/>
              </a:rPr>
              <a:t>;</a:t>
            </a:r>
            <a:r>
              <a:rPr lang="zh-CN" altLang="en-US" sz="1400" b="1" dirty="0">
                <a:solidFill>
                  <a:schemeClr val="tx1"/>
                </a:solidFill>
                <a:latin typeface="微软雅黑" panose="020B0503020204020204" pitchFamily="34" charset="-122"/>
                <a:ea typeface="微软雅黑" panose="020B0503020204020204" pitchFamily="34" charset="-122"/>
                <a:sym typeface="+mn-ea"/>
              </a:rPr>
              <a:t>（</a:t>
            </a:r>
            <a:r>
              <a:rPr lang="en-US" altLang="zh-CN" sz="1400" b="1" dirty="0">
                <a:solidFill>
                  <a:schemeClr val="tx1"/>
                </a:solidFill>
                <a:latin typeface="微软雅黑" panose="020B0503020204020204" pitchFamily="34" charset="-122"/>
                <a:ea typeface="微软雅黑" panose="020B0503020204020204" pitchFamily="34" charset="-122"/>
                <a:sym typeface="+mn-ea"/>
              </a:rPr>
              <a:t>Java</a:t>
            </a:r>
            <a:r>
              <a:rPr lang="zh-CN" altLang="en-US" sz="1400" b="1" dirty="0">
                <a:solidFill>
                  <a:schemeClr val="tx1"/>
                </a:solidFill>
                <a:latin typeface="微软雅黑" panose="020B0503020204020204" pitchFamily="34" charset="-122"/>
                <a:ea typeface="微软雅黑" panose="020B0503020204020204" pitchFamily="34" charset="-122"/>
                <a:sym typeface="+mn-ea"/>
              </a:rPr>
              <a:t>服务端开发）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5</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sp>
        <p:nvSpPr>
          <p:cNvPr id="11" name="文本框 10"/>
          <p:cNvSpPr txBox="1"/>
          <p:nvPr/>
        </p:nvSpPr>
        <p:spPr>
          <a:xfrm>
            <a:off x="248920" y="4401563"/>
            <a:ext cx="7325360" cy="738664"/>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sym typeface="+mn-ea"/>
              </a:rPr>
              <a:t>中国科学院深圳先进技术研究院；（研究生实习）</a:t>
            </a:r>
            <a:endParaRPr lang="en-US" altLang="zh-CN" sz="1400" b="1" dirty="0">
              <a:latin typeface="微软雅黑" panose="020B0503020204020204" pitchFamily="34" charset="-122"/>
              <a:ea typeface="微软雅黑" panose="020B0503020204020204" pitchFamily="34" charset="-122"/>
              <a:sym typeface="+mn-ea"/>
            </a:endParaRPr>
          </a:p>
          <a:p>
            <a:pPr algn="ctr"/>
            <a:r>
              <a:rPr lang="zh-CN" altLang="en-US" sz="1400" b="1" dirty="0">
                <a:latin typeface="微软雅黑" panose="020B0503020204020204" pitchFamily="34" charset="-122"/>
                <a:ea typeface="微软雅黑" panose="020B0503020204020204" pitchFamily="34" charset="-122"/>
                <a:sym typeface="+mn-ea"/>
              </a:rPr>
              <a:t>北京的卢深视科技有限公司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图形学开发</a:t>
            </a:r>
            <a:r>
              <a:rPr lang="en-US" altLang="zh-CN" sz="1400" b="1" dirty="0">
                <a:latin typeface="微软雅黑" panose="020B0503020204020204" pitchFamily="34" charset="-122"/>
                <a:ea typeface="微软雅黑" panose="020B0503020204020204" pitchFamily="34" charset="-122"/>
                <a:sym typeface="+mn-ea"/>
              </a:rPr>
              <a:t>)</a:t>
            </a:r>
          </a:p>
          <a:p>
            <a:pPr algn="ctr"/>
            <a:r>
              <a:rPr lang="zh-CN" altLang="en-US" sz="1400" b="1" dirty="0">
                <a:latin typeface="微软雅黑" panose="020B0503020204020204" pitchFamily="34" charset="-122"/>
                <a:ea typeface="微软雅黑" panose="020B0503020204020204" pitchFamily="34" charset="-122"/>
                <a:sym typeface="+mn-ea"/>
              </a:rPr>
              <a:t>深圳趣途科技有限责任公司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（视觉算法）</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99546" y="818515"/>
            <a:ext cx="892788" cy="80137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a:stretch/>
        </p:blipFill>
        <p:spPr>
          <a:xfrm>
            <a:off x="2456815" y="1802617"/>
            <a:ext cx="3778885" cy="26184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研究课题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6</a:t>
            </a:fld>
            <a:endParaRPr lang="zh-CN" altLang="en-US" sz="3200" dirty="0">
              <a:solidFill>
                <a:srgbClr val="183052"/>
              </a:solidFill>
            </a:endParaRPr>
          </a:p>
        </p:txBody>
      </p:sp>
      <p:pic>
        <p:nvPicPr>
          <p:cNvPr id="4" name="图片 3" descr="head_logo_2"/>
          <p:cNvPicPr>
            <a:picLocks noChangeAspect="1"/>
          </p:cNvPicPr>
          <p:nvPr/>
        </p:nvPicPr>
        <p:blipFill>
          <a:blip r:embed="rId6"/>
          <a:stretch>
            <a:fillRect/>
          </a:stretch>
        </p:blipFill>
        <p:spPr>
          <a:xfrm>
            <a:off x="248920" y="184150"/>
            <a:ext cx="454660" cy="454660"/>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rcRect/>
          <a:stretch/>
        </p:blipFill>
        <p:spPr>
          <a:xfrm>
            <a:off x="3013141" y="803910"/>
            <a:ext cx="3117083" cy="1900555"/>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rcRect/>
          <a:stretch/>
        </p:blipFill>
        <p:spPr>
          <a:xfrm>
            <a:off x="1484630" y="2863136"/>
            <a:ext cx="3041650" cy="1748948"/>
          </a:xfrm>
          <a:prstGeom prst="rect">
            <a:avLst/>
          </a:prstGeom>
        </p:spPr>
      </p:pic>
      <p:pic>
        <p:nvPicPr>
          <p:cNvPr id="12" name="keti2">
            <a:hlinkClick r:id="" action="ppaction://media"/>
            <a:extLst>
              <a:ext uri="{FF2B5EF4-FFF2-40B4-BE49-F238E27FC236}">
                <a16:creationId xmlns:a16="http://schemas.microsoft.com/office/drawing/2014/main" id="{15BD2CC1-C9B5-4945-B43B-FF42DD4C66EA}"/>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5081270" y="2704465"/>
            <a:ext cx="1925241" cy="20535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dirty="0">
                <a:sym typeface="+mn-ea"/>
              </a:rPr>
              <a:t>理论基础与专业技能</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7</a:t>
            </a:fld>
            <a:endParaRPr lang="zh-CN" altLang="en-US" sz="3200" dirty="0">
              <a:solidFill>
                <a:srgbClr val="183052"/>
              </a:solidFill>
            </a:endParaRPr>
          </a:p>
        </p:txBody>
      </p:sp>
      <p:grpSp>
        <p:nvGrpSpPr>
          <p:cNvPr id="6" name="组合 5">
            <a:extLst>
              <a:ext uri="{FF2B5EF4-FFF2-40B4-BE49-F238E27FC236}">
                <a16:creationId xmlns:a16="http://schemas.microsoft.com/office/drawing/2014/main" id="{F06061F0-F34C-4130-829D-A7E81DED6CE1}"/>
              </a:ext>
            </a:extLst>
          </p:cNvPr>
          <p:cNvGrpSpPr/>
          <p:nvPr/>
        </p:nvGrpSpPr>
        <p:grpSpPr>
          <a:xfrm>
            <a:off x="1341208" y="3349205"/>
            <a:ext cx="6461584" cy="1783080"/>
            <a:chOff x="380920" y="3349205"/>
            <a:chExt cx="6461584" cy="1783080"/>
          </a:xfrm>
        </p:grpSpPr>
        <p:pic>
          <p:nvPicPr>
            <p:cNvPr id="9" name="图片 8" descr="c_cpp_log"/>
            <p:cNvPicPr>
              <a:picLocks noChangeAspect="1"/>
            </p:cNvPicPr>
            <p:nvPr/>
          </p:nvPicPr>
          <p:blipFill>
            <a:blip r:embed="rId4"/>
            <a:stretch>
              <a:fillRect/>
            </a:stretch>
          </p:blipFill>
          <p:spPr>
            <a:xfrm>
              <a:off x="380920" y="3742088"/>
              <a:ext cx="1380897" cy="997315"/>
            </a:xfrm>
            <a:prstGeom prst="rect">
              <a:avLst/>
            </a:prstGeom>
          </p:spPr>
        </p:pic>
        <p:pic>
          <p:nvPicPr>
            <p:cNvPr id="10" name="图片 9" descr="python_logo"/>
            <p:cNvPicPr>
              <a:picLocks noChangeAspect="1"/>
            </p:cNvPicPr>
            <p:nvPr/>
          </p:nvPicPr>
          <p:blipFill>
            <a:blip r:embed="rId5"/>
            <a:stretch>
              <a:fillRect/>
            </a:stretch>
          </p:blipFill>
          <p:spPr>
            <a:xfrm>
              <a:off x="3989584" y="3833075"/>
              <a:ext cx="815340" cy="81534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523683" y="3893400"/>
              <a:ext cx="704035" cy="694690"/>
            </a:xfrm>
            <a:prstGeom prst="rect">
              <a:avLst/>
            </a:prstGeom>
          </p:spPr>
        </p:pic>
        <p:pic>
          <p:nvPicPr>
            <p:cNvPr id="13" name="图片 12" descr="DS_logo"/>
            <p:cNvPicPr>
              <a:picLocks noChangeAspect="1"/>
            </p:cNvPicPr>
            <p:nvPr/>
          </p:nvPicPr>
          <p:blipFill>
            <a:blip r:embed="rId7"/>
            <a:stretch>
              <a:fillRect/>
            </a:stretch>
          </p:blipFill>
          <p:spPr>
            <a:xfrm>
              <a:off x="5566789" y="3349205"/>
              <a:ext cx="1275715" cy="1783080"/>
            </a:xfrm>
            <a:prstGeom prst="rect">
              <a:avLst/>
            </a:prstGeom>
          </p:spPr>
        </p:pic>
      </p:grpSp>
      <p:graphicFrame>
        <p:nvGraphicFramePr>
          <p:cNvPr id="4" name="表格 3">
            <a:extLst>
              <a:ext uri="{FF2B5EF4-FFF2-40B4-BE49-F238E27FC236}">
                <a16:creationId xmlns:a16="http://schemas.microsoft.com/office/drawing/2014/main" id="{EBFFDF04-D22D-4516-B767-AFFEC55DC913}"/>
              </a:ext>
            </a:extLst>
          </p:cNvPr>
          <p:cNvGraphicFramePr>
            <a:graphicFrameLocks noGrp="1"/>
          </p:cNvGraphicFramePr>
          <p:nvPr>
            <p:extLst>
              <p:ext uri="{D42A27DB-BD31-4B8C-83A1-F6EECF244321}">
                <p14:modId xmlns:p14="http://schemas.microsoft.com/office/powerpoint/2010/main" val="2969955501"/>
              </p:ext>
            </p:extLst>
          </p:nvPr>
        </p:nvGraphicFramePr>
        <p:xfrm>
          <a:off x="263852" y="851344"/>
          <a:ext cx="8480097" cy="2172780"/>
        </p:xfrm>
        <a:graphic>
          <a:graphicData uri="http://schemas.openxmlformats.org/drawingml/2006/table">
            <a:tbl>
              <a:tblPr>
                <a:tableStyleId>{5C22544A-7EE6-4342-B048-85BDC9FD1C3A}</a:tableStyleId>
              </a:tblPr>
              <a:tblGrid>
                <a:gridCol w="1719504">
                  <a:extLst>
                    <a:ext uri="{9D8B030D-6E8A-4147-A177-3AD203B41FA5}">
                      <a16:colId xmlns:a16="http://schemas.microsoft.com/office/drawing/2014/main" val="2454908510"/>
                    </a:ext>
                  </a:extLst>
                </a:gridCol>
                <a:gridCol w="6760593">
                  <a:extLst>
                    <a:ext uri="{9D8B030D-6E8A-4147-A177-3AD203B41FA5}">
                      <a16:colId xmlns:a16="http://schemas.microsoft.com/office/drawing/2014/main" val="2429119330"/>
                    </a:ext>
                  </a:extLst>
                </a:gridCol>
              </a:tblGrid>
              <a:tr h="200674">
                <a:tc>
                  <a:txBody>
                    <a:bodyPr/>
                    <a:lstStyle/>
                    <a:p>
                      <a:pPr algn="just"/>
                      <a:r>
                        <a:rPr lang="zh-CN" sz="900" kern="100" dirty="0">
                          <a:effectLst/>
                        </a:rPr>
                        <a:t>理论基础：</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r>
                        <a:rPr lang="zh-CN" altLang="en-US" sz="900" kern="100" dirty="0">
                          <a:effectLst/>
                        </a:rPr>
                        <a:t>本科期间主修课程包括高等数学、大学物理和力学课程（理论力学、材料力学、流体力学、土力学），辅修过通信工程第二学位，学的课程主要是电路基础、电子技术基础（模电和数电）、通信原理、数字信号处理等。硕士期间自学完了大部分数学系本科的课程，在工作期间坚持理论学习，学习了变分法、古典微分几何（曲线论和曲面论）、张量代数、常微分</a:t>
                      </a:r>
                      <a:r>
                        <a:rPr lang="en-US" altLang="zh-CN" sz="900" kern="100" dirty="0">
                          <a:effectLst/>
                        </a:rPr>
                        <a:t>\</a:t>
                      </a:r>
                      <a:r>
                        <a:rPr lang="zh-CN" altLang="en-US" sz="900" kern="100" dirty="0">
                          <a:effectLst/>
                        </a:rPr>
                        <a:t>偏微分方程、数值计算等数学课程，还有连续介质力学、弹性力学及有限元分析等物理课程</a:t>
                      </a:r>
                      <a:r>
                        <a:rPr lang="zh-CN" sz="900" kern="100" dirty="0">
                          <a:effectLst/>
                        </a:rPr>
                        <a:t>。</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67661694"/>
                  </a:ext>
                </a:extLst>
              </a:tr>
              <a:tr h="1188113">
                <a:tc>
                  <a:txBody>
                    <a:bodyPr/>
                    <a:lstStyle/>
                    <a:p>
                      <a:pPr algn="just"/>
                      <a:r>
                        <a:rPr lang="zh-CN" sz="900" kern="100">
                          <a:effectLst/>
                        </a:rPr>
                        <a:t>专业技能：</a:t>
                      </a:r>
                      <a:endParaRPr lang="zh-CN" sz="900" kern="10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lnSpc>
                          <a:spcPct val="150000"/>
                        </a:lnSpc>
                      </a:pPr>
                      <a:r>
                        <a:rPr lang="zh-CN" sz="900" kern="100" dirty="0">
                          <a:effectLst/>
                        </a:rPr>
                        <a:t>熟练掌握</a:t>
                      </a:r>
                      <a:r>
                        <a:rPr lang="en-US" sz="900" kern="100" dirty="0">
                          <a:effectLst/>
                        </a:rPr>
                        <a:t>C/C++</a:t>
                      </a:r>
                      <a:r>
                        <a:rPr lang="zh-CN" sz="900" kern="100" dirty="0">
                          <a:effectLst/>
                        </a:rPr>
                        <a:t>、</a:t>
                      </a:r>
                      <a:r>
                        <a:rPr lang="en-US" sz="900" kern="100" dirty="0">
                          <a:effectLst/>
                        </a:rPr>
                        <a:t>JAVA</a:t>
                      </a:r>
                      <a:r>
                        <a:rPr lang="zh-CN" sz="900" kern="100" dirty="0">
                          <a:effectLst/>
                        </a:rPr>
                        <a:t>，熟悉</a:t>
                      </a:r>
                      <a:r>
                        <a:rPr lang="en-US" sz="900" kern="100" dirty="0">
                          <a:effectLst/>
                        </a:rPr>
                        <a:t>Python</a:t>
                      </a:r>
                      <a:r>
                        <a:rPr lang="zh-CN" sz="900" kern="100" dirty="0">
                          <a:effectLst/>
                        </a:rPr>
                        <a:t>、</a:t>
                      </a:r>
                      <a:r>
                        <a:rPr lang="en-US" sz="900" kern="100" dirty="0">
                          <a:effectLst/>
                        </a:rPr>
                        <a:t>MATLAB</a:t>
                      </a:r>
                      <a:r>
                        <a:rPr lang="zh-CN" sz="900" kern="100" dirty="0">
                          <a:effectLst/>
                        </a:rPr>
                        <a:t>；</a:t>
                      </a:r>
                    </a:p>
                    <a:p>
                      <a:pPr algn="just">
                        <a:lnSpc>
                          <a:spcPct val="150000"/>
                        </a:lnSpc>
                      </a:pPr>
                      <a:r>
                        <a:rPr lang="zh-CN" sz="900" kern="100" dirty="0">
                          <a:effectLst/>
                        </a:rPr>
                        <a:t>熟悉结构光三维重建、相机标定原理；</a:t>
                      </a:r>
                    </a:p>
                    <a:p>
                      <a:pPr algn="just">
                        <a:lnSpc>
                          <a:spcPct val="150000"/>
                        </a:lnSpc>
                      </a:pPr>
                      <a:r>
                        <a:rPr lang="zh-CN" sz="900" kern="100" dirty="0">
                          <a:effectLst/>
                        </a:rPr>
                        <a:t>熟练使用</a:t>
                      </a:r>
                      <a:r>
                        <a:rPr lang="en-US" sz="900" kern="100" dirty="0">
                          <a:effectLst/>
                        </a:rPr>
                        <a:t>Eigen</a:t>
                      </a:r>
                      <a:r>
                        <a:rPr lang="zh-CN" sz="900" kern="100" dirty="0">
                          <a:effectLst/>
                        </a:rPr>
                        <a:t>、</a:t>
                      </a:r>
                      <a:r>
                        <a:rPr lang="en-US" sz="900" kern="100" dirty="0">
                          <a:effectLst/>
                        </a:rPr>
                        <a:t>Ceres</a:t>
                      </a:r>
                      <a:r>
                        <a:rPr lang="zh-CN" sz="900" kern="100" dirty="0">
                          <a:effectLst/>
                        </a:rPr>
                        <a:t>数值计算库；</a:t>
                      </a:r>
                    </a:p>
                    <a:p>
                      <a:pPr algn="just">
                        <a:lnSpc>
                          <a:spcPct val="150000"/>
                        </a:lnSpc>
                      </a:pPr>
                      <a:r>
                        <a:rPr lang="zh-CN" sz="900" kern="100" dirty="0">
                          <a:effectLst/>
                        </a:rPr>
                        <a:t>熟悉点云滤波、点云配准、纹理映射、网格平滑、网格简化、补洞、网格参数化（</a:t>
                      </a:r>
                      <a:r>
                        <a:rPr lang="en-US" sz="900" kern="100" dirty="0" err="1">
                          <a:effectLst/>
                        </a:rPr>
                        <a:t>uv</a:t>
                      </a:r>
                      <a:r>
                        <a:rPr lang="zh-CN" sz="900" kern="100" dirty="0">
                          <a:effectLst/>
                        </a:rPr>
                        <a:t>展开）等算法，熟练使用</a:t>
                      </a:r>
                      <a:r>
                        <a:rPr lang="en-US" sz="900" kern="100" dirty="0">
                          <a:effectLst/>
                        </a:rPr>
                        <a:t>PCL</a:t>
                      </a:r>
                      <a:r>
                        <a:rPr lang="zh-CN" sz="900" kern="100" dirty="0">
                          <a:effectLst/>
                        </a:rPr>
                        <a:t>、</a:t>
                      </a:r>
                      <a:r>
                        <a:rPr lang="en-US" sz="900" kern="100" dirty="0">
                          <a:effectLst/>
                        </a:rPr>
                        <a:t>CGAL</a:t>
                      </a:r>
                      <a:r>
                        <a:rPr lang="zh-CN" sz="900" kern="100" dirty="0">
                          <a:effectLst/>
                        </a:rPr>
                        <a:t>、</a:t>
                      </a:r>
                      <a:r>
                        <a:rPr lang="en-US" sz="900" kern="100" dirty="0">
                          <a:effectLst/>
                        </a:rPr>
                        <a:t>VCGLIB</a:t>
                      </a:r>
                      <a:r>
                        <a:rPr lang="zh-CN" sz="900" kern="100" dirty="0">
                          <a:effectLst/>
                        </a:rPr>
                        <a:t>等点云处理库，熟悉</a:t>
                      </a:r>
                      <a:r>
                        <a:rPr lang="en-US" sz="900" kern="100" dirty="0">
                          <a:effectLst/>
                        </a:rPr>
                        <a:t>OpenGL</a:t>
                      </a:r>
                      <a:r>
                        <a:rPr lang="zh-CN" sz="900" kern="100" dirty="0">
                          <a:effectLst/>
                        </a:rPr>
                        <a:t>；</a:t>
                      </a:r>
                    </a:p>
                    <a:p>
                      <a:pPr algn="just">
                        <a:lnSpc>
                          <a:spcPct val="150000"/>
                        </a:lnSpc>
                      </a:pPr>
                      <a:r>
                        <a:rPr lang="zh-CN" sz="900" kern="100" dirty="0">
                          <a:effectLst/>
                        </a:rPr>
                        <a:t>熟悉常见的图像处理算法，熟练使用</a:t>
                      </a:r>
                      <a:r>
                        <a:rPr lang="en-US" sz="900" kern="100" dirty="0" err="1">
                          <a:effectLst/>
                        </a:rPr>
                        <a:t>opencv</a:t>
                      </a:r>
                      <a:r>
                        <a:rPr lang="zh-CN" sz="900" kern="100" dirty="0">
                          <a:effectLst/>
                        </a:rPr>
                        <a:t>；</a:t>
                      </a:r>
                    </a:p>
                    <a:p>
                      <a:pPr algn="just">
                        <a:lnSpc>
                          <a:spcPct val="150000"/>
                        </a:lnSpc>
                      </a:pPr>
                      <a:r>
                        <a:rPr lang="zh-CN" sz="900" kern="100" dirty="0">
                          <a:effectLst/>
                        </a:rPr>
                        <a:t>熟悉</a:t>
                      </a:r>
                      <a:r>
                        <a:rPr lang="en-US" sz="900" kern="100" dirty="0" err="1">
                          <a:effectLst/>
                        </a:rPr>
                        <a:t>linux</a:t>
                      </a:r>
                      <a:r>
                        <a:rPr lang="zh-CN" sz="900" kern="100" dirty="0">
                          <a:effectLst/>
                        </a:rPr>
                        <a:t>操作系统，熟悉</a:t>
                      </a:r>
                      <a:r>
                        <a:rPr lang="en-US" sz="900" kern="100" dirty="0" err="1">
                          <a:effectLst/>
                        </a:rPr>
                        <a:t>gcc</a:t>
                      </a:r>
                      <a:r>
                        <a:rPr lang="zh-CN" sz="900" kern="100" dirty="0">
                          <a:effectLst/>
                        </a:rPr>
                        <a:t>、</a:t>
                      </a:r>
                      <a:r>
                        <a:rPr lang="en-US" sz="900" kern="100" dirty="0">
                          <a:effectLst/>
                        </a:rPr>
                        <a:t>g++</a:t>
                      </a:r>
                      <a:r>
                        <a:rPr lang="zh-CN" sz="900" kern="100" dirty="0">
                          <a:effectLst/>
                        </a:rPr>
                        <a:t>、</a:t>
                      </a:r>
                      <a:r>
                        <a:rPr lang="en-US" sz="900" kern="100" dirty="0" err="1">
                          <a:effectLst/>
                        </a:rPr>
                        <a:t>gdb</a:t>
                      </a:r>
                      <a:r>
                        <a:rPr lang="zh-CN" sz="900" kern="100" dirty="0">
                          <a:effectLst/>
                        </a:rPr>
                        <a:t>等调试开发工具。</a:t>
                      </a:r>
                    </a:p>
                    <a:p>
                      <a:pPr algn="just">
                        <a:lnSpc>
                          <a:spcPct val="150000"/>
                        </a:lnSpc>
                      </a:pPr>
                      <a:r>
                        <a:rPr lang="zh-CN" sz="900" kern="100" dirty="0">
                          <a:effectLst/>
                        </a:rPr>
                        <a:t>熟悉</a:t>
                      </a:r>
                      <a:r>
                        <a:rPr lang="en-US" sz="900" kern="100" dirty="0">
                          <a:effectLst/>
                        </a:rPr>
                        <a:t>blender</a:t>
                      </a:r>
                      <a:r>
                        <a:rPr lang="zh-CN" sz="900" kern="100" dirty="0">
                          <a:effectLst/>
                        </a:rPr>
                        <a:t>、</a:t>
                      </a:r>
                      <a:r>
                        <a:rPr lang="en-US" sz="900" kern="100" dirty="0">
                          <a:effectLst/>
                        </a:rPr>
                        <a:t>Maya</a:t>
                      </a:r>
                      <a:r>
                        <a:rPr lang="zh-CN" sz="900" kern="100" dirty="0">
                          <a:effectLst/>
                        </a:rPr>
                        <a:t>的基本操作。</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22107279"/>
                  </a:ext>
                </a:extLst>
              </a:tr>
            </a:tbl>
          </a:graphicData>
        </a:graphic>
      </p:graphicFrame>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02</a:t>
              </a:r>
              <a:endParaRPr lang="zh-CN" altLang="en-US" sz="3600" dirty="0"/>
            </a:p>
          </p:txBody>
        </p:sp>
      </p:grpSp>
      <p:sp>
        <p:nvSpPr>
          <p:cNvPr id="44" name="矩形 43"/>
          <p:cNvSpPr/>
          <p:nvPr/>
        </p:nvSpPr>
        <p:spPr>
          <a:xfrm>
            <a:off x="3864113"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项目经历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9</a:t>
            </a:fld>
            <a:endParaRPr lang="zh-CN" altLang="en-US" sz="3200" dirty="0">
              <a:solidFill>
                <a:srgbClr val="183052"/>
              </a:solidFill>
            </a:endParaRPr>
          </a:p>
        </p:txBody>
      </p:sp>
      <p:sp>
        <p:nvSpPr>
          <p:cNvPr id="6" name="右箭头 5"/>
          <p:cNvSpPr/>
          <p:nvPr/>
        </p:nvSpPr>
        <p:spPr>
          <a:xfrm>
            <a:off x="3527022"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重建三次</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54C42484-567A-47E6-B3B1-16A7AEB8AD1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139605" y="2112359"/>
            <a:ext cx="2462600" cy="1261919"/>
          </a:xfrm>
          <a:prstGeom prst="rect">
            <a:avLst/>
          </a:prstGeom>
        </p:spPr>
      </p:pic>
      <p:grpSp>
        <p:nvGrpSpPr>
          <p:cNvPr id="14" name="组合 13">
            <a:extLst>
              <a:ext uri="{FF2B5EF4-FFF2-40B4-BE49-F238E27FC236}">
                <a16:creationId xmlns:a16="http://schemas.microsoft.com/office/drawing/2014/main" id="{A49E6453-E505-4E7D-A50C-88EB134CD7D6}"/>
              </a:ext>
            </a:extLst>
          </p:cNvPr>
          <p:cNvGrpSpPr/>
          <p:nvPr/>
        </p:nvGrpSpPr>
        <p:grpSpPr>
          <a:xfrm>
            <a:off x="451581" y="1236974"/>
            <a:ext cx="3015368" cy="2962400"/>
            <a:chOff x="124539" y="1290368"/>
            <a:chExt cx="3015368" cy="296240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2439" y="2796713"/>
              <a:ext cx="2347468" cy="1456055"/>
            </a:xfrm>
            <a:prstGeom prst="rect">
              <a:avLst/>
            </a:prstGeom>
          </p:spPr>
        </p:pic>
        <p:pic>
          <p:nvPicPr>
            <p:cNvPr id="21" name="图片 20">
              <a:extLst>
                <a:ext uri="{FF2B5EF4-FFF2-40B4-BE49-F238E27FC236}">
                  <a16:creationId xmlns:a16="http://schemas.microsoft.com/office/drawing/2014/main" id="{9A6456F2-2FFA-4C5A-94DF-5F10EDC511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4539" y="1290368"/>
              <a:ext cx="3015368" cy="1343927"/>
            </a:xfrm>
            <a:prstGeom prst="rect">
              <a:avLst/>
            </a:prstGeom>
          </p:spPr>
        </p:pic>
      </p:grpSp>
      <p:sp>
        <p:nvSpPr>
          <p:cNvPr id="22" name="TextBox 7">
            <a:extLst>
              <a:ext uri="{FF2B5EF4-FFF2-40B4-BE49-F238E27FC236}">
                <a16:creationId xmlns:a16="http://schemas.microsoft.com/office/drawing/2014/main" id="{3F6A52B6-DD8B-4C19-B11C-8C999E650E78}"/>
              </a:ext>
            </a:extLst>
          </p:cNvPr>
          <p:cNvSpPr txBox="1">
            <a:spLocks noChangeArrowheads="1"/>
          </p:cNvSpPr>
          <p:nvPr/>
        </p:nvSpPr>
        <p:spPr bwMode="auto">
          <a:xfrm>
            <a:off x="5816907" y="347134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三片初始点云</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6"/>
</p:tagLst>
</file>

<file path=ppt/tags/tag1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7"/>
</p:tagLst>
</file>

<file path=ppt/tags/tag2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ISLIDE.DIAGRAM" val="b8b364be-8690-4e23-87ef-0b6949f27066"/>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TextBox 31"/>
</p:tagLst>
</file>

<file path=ppt/tags/tag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TotalTime>
  <Words>1830</Words>
  <Application>Microsoft Office PowerPoint</Application>
  <PresentationFormat>全屏显示(16:9)</PresentationFormat>
  <Paragraphs>194</Paragraphs>
  <Slides>25</Slides>
  <Notes>25</Notes>
  <HiddenSlides>0</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Arial</vt:lpstr>
      <vt:lpstr>Times New Roman</vt:lpstr>
      <vt:lpstr>字魂105号-简雅黑</vt:lpstr>
      <vt:lpstr>微软雅黑</vt:lpstr>
      <vt:lpstr>Calibri Light</vt:lpstr>
      <vt:lpstr>Calibri</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HG000766</dc:title>
  <dc:creator>LP</dc:creator>
  <cp:lastModifiedBy>libingchuan</cp:lastModifiedBy>
  <cp:revision>234</cp:revision>
  <dcterms:created xsi:type="dcterms:W3CDTF">2020-07-08T07:01:56Z</dcterms:created>
  <dcterms:modified xsi:type="dcterms:W3CDTF">2020-12-30T05:58:10Z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